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 id="2147483648" r:id="rId2"/>
  </p:sldMasterIdLst>
  <p:notesMasterIdLst>
    <p:notesMasterId r:id="rId41"/>
  </p:notesMasterIdLst>
  <p:sldIdLst>
    <p:sldId id="256" r:id="rId3"/>
    <p:sldId id="257" r:id="rId4"/>
    <p:sldId id="258" r:id="rId5"/>
    <p:sldId id="265" r:id="rId6"/>
    <p:sldId id="266" r:id="rId7"/>
    <p:sldId id="259" r:id="rId8"/>
    <p:sldId id="267" r:id="rId9"/>
    <p:sldId id="268" r:id="rId10"/>
    <p:sldId id="269" r:id="rId11"/>
    <p:sldId id="270" r:id="rId12"/>
    <p:sldId id="260" r:id="rId13"/>
    <p:sldId id="271" r:id="rId14"/>
    <p:sldId id="272" r:id="rId15"/>
    <p:sldId id="273" r:id="rId16"/>
    <p:sldId id="274" r:id="rId17"/>
    <p:sldId id="275" r:id="rId18"/>
    <p:sldId id="276" r:id="rId19"/>
    <p:sldId id="277" r:id="rId20"/>
    <p:sldId id="292" r:id="rId21"/>
    <p:sldId id="278" r:id="rId22"/>
    <p:sldId id="293" r:id="rId23"/>
    <p:sldId id="279" r:id="rId24"/>
    <p:sldId id="294" r:id="rId25"/>
    <p:sldId id="280" r:id="rId26"/>
    <p:sldId id="295" r:id="rId27"/>
    <p:sldId id="296" r:id="rId28"/>
    <p:sldId id="281" r:id="rId29"/>
    <p:sldId id="282" r:id="rId30"/>
    <p:sldId id="283" r:id="rId31"/>
    <p:sldId id="284" r:id="rId32"/>
    <p:sldId id="285" r:id="rId33"/>
    <p:sldId id="286" r:id="rId34"/>
    <p:sldId id="287" r:id="rId35"/>
    <p:sldId id="288" r:id="rId36"/>
    <p:sldId id="289" r:id="rId37"/>
    <p:sldId id="290" r:id="rId38"/>
    <p:sldId id="291" r:id="rId39"/>
    <p:sldId id="264" r:id="rId4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7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7A8EB0-E1B7-703A-4D7B-F7B49BAFE278}"/>
              </a:ext>
            </a:extLst>
          </p:cNvPr>
          <p:cNvSpPr>
            <a:spLocks noGrp="1"/>
          </p:cNvSpPr>
          <p:nvPr>
            <p:ph type="dt" sz="half" idx="10"/>
          </p:nvPr>
        </p:nvSpPr>
        <p:spPr/>
        <p:txBody>
          <a:bodyPr/>
          <a:lstStyle/>
          <a:p>
            <a:fld id="{62F100DD-65BC-45A8-A509-7E44DD9A91A7}" type="datetimeFigureOut">
              <a:rPr lang="en-IN" smtClean="0"/>
              <a:t>14-08-2024</a:t>
            </a:fld>
            <a:endParaRPr lang="en-IN"/>
          </a:p>
        </p:txBody>
      </p:sp>
      <p:sp>
        <p:nvSpPr>
          <p:cNvPr id="3" name="Footer Placeholder 2">
            <a:extLst>
              <a:ext uri="{FF2B5EF4-FFF2-40B4-BE49-F238E27FC236}">
                <a16:creationId xmlns:a16="http://schemas.microsoft.com/office/drawing/2014/main" id="{764AFCF2-F43C-2FC6-C1C9-EE2A2D5DCF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4749F40-8254-F8BA-1A2E-2A6468C32D50}"/>
              </a:ext>
            </a:extLst>
          </p:cNvPr>
          <p:cNvSpPr>
            <a:spLocks noGrp="1"/>
          </p:cNvSpPr>
          <p:nvPr>
            <p:ph type="sldNum" sz="quarter" idx="12"/>
          </p:nvPr>
        </p:nvSpPr>
        <p:spPr/>
        <p:txBody>
          <a:bodyPr/>
          <a:lstStyle/>
          <a:p>
            <a:fld id="{2096C63B-E998-458B-A3B7-6C30F3146E78}" type="slidenum">
              <a:rPr lang="en-IN" smtClean="0"/>
              <a:t>‹#›</a:t>
            </a:fld>
            <a:endParaRPr lang="en-IN"/>
          </a:p>
        </p:txBody>
      </p:sp>
    </p:spTree>
    <p:extLst>
      <p:ext uri="{BB962C8B-B14F-4D97-AF65-F5344CB8AC3E}">
        <p14:creationId xmlns:p14="http://schemas.microsoft.com/office/powerpoint/2010/main" val="8038387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1EBEA8-97D1-9C9E-9449-2ACF7E924344}"/>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1EDE4F-E6B4-647C-8D94-DAD8B25B7848}"/>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09B2C9-9481-82E0-51EB-B469983FFDA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62F100DD-65BC-45A8-A509-7E44DD9A91A7}" type="datetimeFigureOut">
              <a:rPr lang="en-IN" smtClean="0"/>
              <a:t>14-08-2024</a:t>
            </a:fld>
            <a:endParaRPr lang="en-IN"/>
          </a:p>
        </p:txBody>
      </p:sp>
      <p:sp>
        <p:nvSpPr>
          <p:cNvPr id="5" name="Footer Placeholder 4">
            <a:extLst>
              <a:ext uri="{FF2B5EF4-FFF2-40B4-BE49-F238E27FC236}">
                <a16:creationId xmlns:a16="http://schemas.microsoft.com/office/drawing/2014/main" id="{58D919B3-F0CC-D29E-91CC-269D63AA78A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D9D85FA-0BDF-1D1E-17A7-353A4EFFE5AB}"/>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2096C63B-E998-458B-A3B7-6C30F3146E78}" type="slidenum">
              <a:rPr lang="en-IN" smtClean="0"/>
              <a:t>‹#›</a:t>
            </a:fld>
            <a:endParaRPr lang="en-IN"/>
          </a:p>
        </p:txBody>
      </p:sp>
    </p:spTree>
    <p:extLst>
      <p:ext uri="{BB962C8B-B14F-4D97-AF65-F5344CB8AC3E}">
        <p14:creationId xmlns:p14="http://schemas.microsoft.com/office/powerpoint/2010/main" val="2907237975"/>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eostrategicmedia.com/2020/07/15/4-biggest-tech-companies-now-each-surpass-1-trillion-market-cap/" TargetMode="Externa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pxhere.com/en/photo/667269" TargetMode="External"/><Relationship Id="rId5" Type="http://schemas.openxmlformats.org/officeDocument/2006/relationships/image" Target="../media/image55.jp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crentassos.com.br/blog/2011/12/o-anel-de-tucum-e-simbolo-da-%E2%80%9Cigreja-dos-pobres%E2%80%9D.html" TargetMode="External"/><Relationship Id="rId5" Type="http://schemas.openxmlformats.org/officeDocument/2006/relationships/image" Target="../media/image7.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technofaq.org/posts/2018/08/3-e-commerce-trends-to-learn-from-amazon-in-2018/"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pic>
        <p:nvPicPr>
          <p:cNvPr id="4" name="Image 1" descr="preencoded.png"/>
          <p:cNvPicPr>
            <a:picLocks noChangeAspect="1"/>
          </p:cNvPicPr>
          <p:nvPr/>
        </p:nvPicPr>
        <p:blipFill rotWithShape="1">
          <a:blip r:embed="rId4"/>
          <a:srcRect b="9214"/>
          <a:stretch/>
        </p:blipFill>
        <p:spPr>
          <a:xfrm>
            <a:off x="8764859" y="0"/>
            <a:ext cx="5865540" cy="8229599"/>
          </a:xfrm>
          <a:prstGeom prst="rect">
            <a:avLst/>
          </a:prstGeom>
        </p:spPr>
      </p:pic>
      <p:sp>
        <p:nvSpPr>
          <p:cNvPr id="5" name="Text 1"/>
          <p:cNvSpPr/>
          <p:nvPr/>
        </p:nvSpPr>
        <p:spPr>
          <a:xfrm>
            <a:off x="864036" y="1710639"/>
            <a:ext cx="7415927" cy="2235994"/>
          </a:xfrm>
          <a:prstGeom prst="rect">
            <a:avLst/>
          </a:prstGeom>
          <a:noFill/>
          <a:ln/>
        </p:spPr>
        <p:txBody>
          <a:bodyPr wrap="square" rtlCol="0" anchor="t"/>
          <a:lstStyle/>
          <a:p>
            <a:pPr marL="0" indent="0">
              <a:lnSpc>
                <a:spcPts val="8803"/>
              </a:lnSpc>
              <a:buNone/>
            </a:pPr>
            <a:r>
              <a:rPr lang="en-US" sz="7042" b="1" kern="0" spc="-141" dirty="0">
                <a:solidFill>
                  <a:srgbClr val="FF8AAF"/>
                </a:solidFill>
                <a:latin typeface="Petrona" pitchFamily="34" charset="0"/>
                <a:ea typeface="Petrona" pitchFamily="34" charset="-122"/>
                <a:cs typeface="Petrona" pitchFamily="34" charset="-120"/>
              </a:rPr>
              <a:t>Analyzing Amazon Sales Data</a:t>
            </a:r>
            <a:endParaRPr lang="en-US" sz="7042" dirty="0"/>
          </a:p>
        </p:txBody>
      </p:sp>
      <p:sp>
        <p:nvSpPr>
          <p:cNvPr id="6" name="Text 2"/>
          <p:cNvSpPr/>
          <p:nvPr/>
        </p:nvSpPr>
        <p:spPr>
          <a:xfrm>
            <a:off x="864037" y="4273034"/>
            <a:ext cx="7415927"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Amazon.com, Inc. transforms e-commerce globally. Founded by Jeff Bezos in 1994, it now leads online sales and digital services. This analysis investigates Amazon sales data for actionable insights.</a:t>
            </a:r>
            <a:endParaRPr lang="en-US" sz="1944" dirty="0"/>
          </a:p>
        </p:txBody>
      </p:sp>
      <p:sp>
        <p:nvSpPr>
          <p:cNvPr id="7" name="Shape 3"/>
          <p:cNvSpPr/>
          <p:nvPr/>
        </p:nvSpPr>
        <p:spPr>
          <a:xfrm>
            <a:off x="864037" y="6149340"/>
            <a:ext cx="394930" cy="394930"/>
          </a:xfrm>
          <a:prstGeom prst="roundRect">
            <a:avLst>
              <a:gd name="adj" fmla="val 23151155"/>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871657" y="6156960"/>
            <a:ext cx="379690" cy="379690"/>
          </a:xfrm>
          <a:prstGeom prst="rect">
            <a:avLst/>
          </a:prstGeom>
        </p:spPr>
      </p:pic>
      <p:sp>
        <p:nvSpPr>
          <p:cNvPr id="9" name="Text 4"/>
          <p:cNvSpPr/>
          <p:nvPr/>
        </p:nvSpPr>
        <p:spPr>
          <a:xfrm>
            <a:off x="1382316" y="6130885"/>
            <a:ext cx="2712482" cy="431959"/>
          </a:xfrm>
          <a:prstGeom prst="rect">
            <a:avLst/>
          </a:prstGeom>
          <a:noFill/>
          <a:ln/>
        </p:spPr>
        <p:txBody>
          <a:bodyPr wrap="none" rtlCol="0" anchor="t"/>
          <a:lstStyle/>
          <a:p>
            <a:pPr marL="0" indent="0" algn="l">
              <a:lnSpc>
                <a:spcPts val="3402"/>
              </a:lnSpc>
              <a:buNone/>
            </a:pPr>
            <a:r>
              <a:rPr lang="en-US" sz="2430" b="1" kern="0" spc="-39" dirty="0">
                <a:solidFill>
                  <a:srgbClr val="E0D6DE"/>
                </a:solidFill>
                <a:latin typeface="Inter" pitchFamily="34" charset="0"/>
                <a:ea typeface="Inter" pitchFamily="34" charset="-122"/>
                <a:cs typeface="Inter" pitchFamily="34" charset="-120"/>
              </a:rPr>
              <a:t>by Nalluri Madhavi</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79E16909-4E74-2683-F574-0A6220383968}"/>
              </a:ext>
            </a:extLst>
          </p:cNvPr>
          <p:cNvPicPr>
            <a:picLocks noChangeAspect="1"/>
          </p:cNvPicPr>
          <p:nvPr/>
        </p:nvPicPr>
        <p:blipFill rotWithShape="1">
          <a:blip r:embed="rId2">
            <a:extLst>
              <a:ext uri="{28A0092B-C50C-407E-A947-70E740481C1C}">
                <a14:useLocalDpi xmlns:a14="http://schemas.microsoft.com/office/drawing/2010/main" val="0"/>
              </a:ext>
            </a:extLst>
          </a:blip>
          <a:srcRect l="1281" r="3698"/>
          <a:stretch/>
        </p:blipFill>
        <p:spPr>
          <a:xfrm>
            <a:off x="6524688" y="0"/>
            <a:ext cx="8164706" cy="82296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57406DF-7C5A-7129-AF8D-8C59759B40C4}"/>
              </a:ext>
            </a:extLst>
          </p:cNvPr>
          <p:cNvPicPr>
            <a:picLocks noChangeAspect="1"/>
          </p:cNvPicPr>
          <p:nvPr/>
        </p:nvPicPr>
        <p:blipFill rotWithShape="1">
          <a:blip r:embed="rId3">
            <a:extLst>
              <a:ext uri="{28A0092B-C50C-407E-A947-70E740481C1C}">
                <a14:useLocalDpi xmlns:a14="http://schemas.microsoft.com/office/drawing/2010/main" val="0"/>
              </a:ext>
            </a:extLst>
          </a:blip>
          <a:srcRect r="1077"/>
          <a:stretch/>
        </p:blipFill>
        <p:spPr>
          <a:xfrm>
            <a:off x="1" y="0"/>
            <a:ext cx="6430297" cy="8229600"/>
          </a:xfrm>
          <a:prstGeom prst="rect">
            <a:avLst/>
          </a:prstGeom>
        </p:spPr>
      </p:pic>
    </p:spTree>
    <p:extLst>
      <p:ext uri="{BB962C8B-B14F-4D97-AF65-F5344CB8AC3E}">
        <p14:creationId xmlns:p14="http://schemas.microsoft.com/office/powerpoint/2010/main" val="2361320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sp>
        <p:nvSpPr>
          <p:cNvPr id="4" name="Text 1"/>
          <p:cNvSpPr/>
          <p:nvPr/>
        </p:nvSpPr>
        <p:spPr>
          <a:xfrm>
            <a:off x="864037" y="1186696"/>
            <a:ext cx="7370445"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Exploratory Data Analysis</a:t>
            </a:r>
            <a:endParaRPr lang="en-US" sz="5103" dirty="0"/>
          </a:p>
        </p:txBody>
      </p:sp>
      <p:pic>
        <p:nvPicPr>
          <p:cNvPr id="5" name="Image 1" descr="preencoded.png"/>
          <p:cNvPicPr>
            <a:picLocks noChangeAspect="1"/>
          </p:cNvPicPr>
          <p:nvPr/>
        </p:nvPicPr>
        <p:blipFill>
          <a:blip r:embed="rId4"/>
          <a:stretch>
            <a:fillRect/>
          </a:stretch>
        </p:blipFill>
        <p:spPr>
          <a:xfrm>
            <a:off x="864037" y="2490430"/>
            <a:ext cx="4053840" cy="2505432"/>
          </a:xfrm>
          <a:prstGeom prst="rect">
            <a:avLst/>
          </a:prstGeom>
        </p:spPr>
      </p:pic>
      <p:sp>
        <p:nvSpPr>
          <p:cNvPr id="6" name="Text 2"/>
          <p:cNvSpPr/>
          <p:nvPr/>
        </p:nvSpPr>
        <p:spPr>
          <a:xfrm>
            <a:off x="864037" y="5304473"/>
            <a:ext cx="3240405" cy="405051"/>
          </a:xfrm>
          <a:prstGeom prst="rect">
            <a:avLst/>
          </a:prstGeom>
          <a:noFill/>
          <a:ln/>
        </p:spPr>
        <p:txBody>
          <a:bodyPr wrap="none" rtlCol="0" anchor="t"/>
          <a:lstStyle/>
          <a:p>
            <a:pPr marL="0" indent="0" algn="l">
              <a:lnSpc>
                <a:spcPts val="3189"/>
              </a:lnSpc>
              <a:buNone/>
            </a:pPr>
            <a:r>
              <a:rPr lang="en-US" sz="2552" b="1" kern="0" spc="-51" dirty="0">
                <a:solidFill>
                  <a:srgbClr val="E0D6DE"/>
                </a:solidFill>
                <a:latin typeface="Petrona" pitchFamily="34" charset="0"/>
                <a:ea typeface="Petrona" pitchFamily="34" charset="-122"/>
                <a:cs typeface="Petrona" pitchFamily="34" charset="-120"/>
              </a:rPr>
              <a:t>Visual Techniques</a:t>
            </a:r>
            <a:endParaRPr lang="en-US" sz="2552" dirty="0"/>
          </a:p>
        </p:txBody>
      </p:sp>
      <p:sp>
        <p:nvSpPr>
          <p:cNvPr id="7" name="Text 3"/>
          <p:cNvSpPr/>
          <p:nvPr/>
        </p:nvSpPr>
        <p:spPr>
          <a:xfrm>
            <a:off x="864037" y="5857637"/>
            <a:ext cx="4053840" cy="1185148"/>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Utilizing charts and graphs to effectively visualize data relationships.</a:t>
            </a:r>
            <a:endParaRPr lang="en-US" sz="1944" dirty="0"/>
          </a:p>
        </p:txBody>
      </p:sp>
      <p:pic>
        <p:nvPicPr>
          <p:cNvPr id="8" name="Image 2" descr="preencoded.png"/>
          <p:cNvPicPr>
            <a:picLocks noChangeAspect="1"/>
          </p:cNvPicPr>
          <p:nvPr/>
        </p:nvPicPr>
        <p:blipFill>
          <a:blip r:embed="rId5"/>
          <a:stretch>
            <a:fillRect/>
          </a:stretch>
        </p:blipFill>
        <p:spPr>
          <a:xfrm>
            <a:off x="5288161" y="2490430"/>
            <a:ext cx="4053959" cy="2505432"/>
          </a:xfrm>
          <a:prstGeom prst="rect">
            <a:avLst/>
          </a:prstGeom>
        </p:spPr>
      </p:pic>
      <p:sp>
        <p:nvSpPr>
          <p:cNvPr id="9" name="Text 4"/>
          <p:cNvSpPr/>
          <p:nvPr/>
        </p:nvSpPr>
        <p:spPr>
          <a:xfrm>
            <a:off x="5288161" y="5304473"/>
            <a:ext cx="3240405" cy="405051"/>
          </a:xfrm>
          <a:prstGeom prst="rect">
            <a:avLst/>
          </a:prstGeom>
          <a:noFill/>
          <a:ln/>
        </p:spPr>
        <p:txBody>
          <a:bodyPr wrap="none" rtlCol="0" anchor="t"/>
          <a:lstStyle/>
          <a:p>
            <a:pPr marL="0" indent="0" algn="l">
              <a:lnSpc>
                <a:spcPts val="3189"/>
              </a:lnSpc>
              <a:buNone/>
            </a:pPr>
            <a:r>
              <a:rPr lang="en-US" sz="2552" b="1" kern="0" spc="-51" dirty="0">
                <a:solidFill>
                  <a:srgbClr val="E0D6DE"/>
                </a:solidFill>
                <a:latin typeface="Petrona" pitchFamily="34" charset="0"/>
                <a:ea typeface="Petrona" pitchFamily="34" charset="-122"/>
                <a:cs typeface="Petrona" pitchFamily="34" charset="-120"/>
              </a:rPr>
              <a:t>Statistical Methods</a:t>
            </a:r>
            <a:endParaRPr lang="en-US" sz="2552" dirty="0"/>
          </a:p>
        </p:txBody>
      </p:sp>
      <p:sp>
        <p:nvSpPr>
          <p:cNvPr id="10" name="Text 5"/>
          <p:cNvSpPr/>
          <p:nvPr/>
        </p:nvSpPr>
        <p:spPr>
          <a:xfrm>
            <a:off x="5288161" y="5857637"/>
            <a:ext cx="4053959" cy="1185148"/>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Employing regression analysis and other statistical tools to uncover insights.</a:t>
            </a:r>
            <a:endParaRPr lang="en-US" sz="1944" dirty="0"/>
          </a:p>
        </p:txBody>
      </p:sp>
      <p:pic>
        <p:nvPicPr>
          <p:cNvPr id="11" name="Image 3" descr="preencoded.png"/>
          <p:cNvPicPr>
            <a:picLocks noChangeAspect="1"/>
          </p:cNvPicPr>
          <p:nvPr/>
        </p:nvPicPr>
        <p:blipFill>
          <a:blip r:embed="rId6"/>
          <a:stretch>
            <a:fillRect/>
          </a:stretch>
        </p:blipFill>
        <p:spPr>
          <a:xfrm>
            <a:off x="9712404" y="2490430"/>
            <a:ext cx="4053840" cy="2505432"/>
          </a:xfrm>
          <a:prstGeom prst="rect">
            <a:avLst/>
          </a:prstGeom>
        </p:spPr>
      </p:pic>
      <p:sp>
        <p:nvSpPr>
          <p:cNvPr id="12" name="Text 6"/>
          <p:cNvSpPr/>
          <p:nvPr/>
        </p:nvSpPr>
        <p:spPr>
          <a:xfrm>
            <a:off x="9712404" y="5304473"/>
            <a:ext cx="3240405" cy="405051"/>
          </a:xfrm>
          <a:prstGeom prst="rect">
            <a:avLst/>
          </a:prstGeom>
          <a:noFill/>
          <a:ln/>
        </p:spPr>
        <p:txBody>
          <a:bodyPr wrap="none" rtlCol="0" anchor="t"/>
          <a:lstStyle/>
          <a:p>
            <a:pPr marL="0" indent="0" algn="l">
              <a:lnSpc>
                <a:spcPts val="3189"/>
              </a:lnSpc>
              <a:buNone/>
            </a:pPr>
            <a:r>
              <a:rPr lang="en-US" sz="2552" b="1" kern="0" spc="-51" dirty="0">
                <a:solidFill>
                  <a:srgbClr val="E0D6DE"/>
                </a:solidFill>
                <a:latin typeface="Petrona" pitchFamily="34" charset="0"/>
                <a:ea typeface="Petrona" pitchFamily="34" charset="-122"/>
                <a:cs typeface="Petrona" pitchFamily="34" charset="-120"/>
              </a:rPr>
              <a:t>Data Cleaning</a:t>
            </a:r>
            <a:endParaRPr lang="en-US" sz="2552" dirty="0"/>
          </a:p>
        </p:txBody>
      </p:sp>
      <p:sp>
        <p:nvSpPr>
          <p:cNvPr id="13" name="Text 7"/>
          <p:cNvSpPr/>
          <p:nvPr/>
        </p:nvSpPr>
        <p:spPr>
          <a:xfrm>
            <a:off x="9712404" y="5857637"/>
            <a:ext cx="4053840" cy="790099"/>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Ensuring accurate data through preprocessing and validation steps.</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2520D17F-3773-FC3F-CE32-570689EB0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7315199" cy="8229600"/>
          </a:xfrm>
          <a:prstGeom prst="rect">
            <a:avLst/>
          </a:prstGeom>
        </p:spPr>
      </p:pic>
      <p:pic>
        <p:nvPicPr>
          <p:cNvPr id="4" name="Picture 3" descr="A screenshot of a graph&#10;&#10;Description automatically generated">
            <a:extLst>
              <a:ext uri="{FF2B5EF4-FFF2-40B4-BE49-F238E27FC236}">
                <a16:creationId xmlns:a16="http://schemas.microsoft.com/office/drawing/2014/main" id="{D0CB4913-E114-5FA4-03DF-E3D15E678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0"/>
            <a:ext cx="7315200" cy="8229600"/>
          </a:xfrm>
          <a:prstGeom prst="rect">
            <a:avLst/>
          </a:prstGeom>
        </p:spPr>
      </p:pic>
    </p:spTree>
    <p:extLst>
      <p:ext uri="{BB962C8B-B14F-4D97-AF65-F5344CB8AC3E}">
        <p14:creationId xmlns:p14="http://schemas.microsoft.com/office/powerpoint/2010/main" val="3151794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7CD85B57-1AC2-C6D5-2C25-5C44B80EA546}"/>
              </a:ext>
            </a:extLst>
          </p:cNvPr>
          <p:cNvPicPr>
            <a:picLocks noChangeAspect="1"/>
          </p:cNvPicPr>
          <p:nvPr/>
        </p:nvPicPr>
        <p:blipFill rotWithShape="1">
          <a:blip r:embed="rId2">
            <a:extLst>
              <a:ext uri="{28A0092B-C50C-407E-A947-70E740481C1C}">
                <a14:useLocalDpi xmlns:a14="http://schemas.microsoft.com/office/drawing/2010/main" val="0"/>
              </a:ext>
            </a:extLst>
          </a:blip>
          <a:srcRect r="18548"/>
          <a:stretch/>
        </p:blipFill>
        <p:spPr>
          <a:xfrm>
            <a:off x="0" y="0"/>
            <a:ext cx="6678070" cy="82296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8CD3ADDD-54A0-C2C7-6A5C-C4D74F2B93B3}"/>
              </a:ext>
            </a:extLst>
          </p:cNvPr>
          <p:cNvPicPr>
            <a:picLocks noChangeAspect="1"/>
          </p:cNvPicPr>
          <p:nvPr/>
        </p:nvPicPr>
        <p:blipFill rotWithShape="1">
          <a:blip r:embed="rId3">
            <a:extLst>
              <a:ext uri="{28A0092B-C50C-407E-A947-70E740481C1C}">
                <a14:useLocalDpi xmlns:a14="http://schemas.microsoft.com/office/drawing/2010/main" val="0"/>
              </a:ext>
            </a:extLst>
          </a:blip>
          <a:srcRect r="18431"/>
          <a:stretch/>
        </p:blipFill>
        <p:spPr>
          <a:xfrm>
            <a:off x="6678070" y="94390"/>
            <a:ext cx="7952330" cy="8135210"/>
          </a:xfrm>
          <a:prstGeom prst="rect">
            <a:avLst/>
          </a:prstGeom>
        </p:spPr>
      </p:pic>
    </p:spTree>
    <p:extLst>
      <p:ext uri="{BB962C8B-B14F-4D97-AF65-F5344CB8AC3E}">
        <p14:creationId xmlns:p14="http://schemas.microsoft.com/office/powerpoint/2010/main" val="332076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64221D-730D-D0F0-BECA-226776B486F0}"/>
              </a:ext>
            </a:extLst>
          </p:cNvPr>
          <p:cNvPicPr>
            <a:picLocks noChangeAspect="1"/>
          </p:cNvPicPr>
          <p:nvPr/>
        </p:nvPicPr>
        <p:blipFill rotWithShape="1">
          <a:blip r:embed="rId2">
            <a:extLst>
              <a:ext uri="{28A0092B-C50C-407E-A947-70E740481C1C}">
                <a14:useLocalDpi xmlns:a14="http://schemas.microsoft.com/office/drawing/2010/main" val="0"/>
              </a:ext>
            </a:extLst>
          </a:blip>
          <a:srcRect l="3958" r="3001"/>
          <a:stretch/>
        </p:blipFill>
        <p:spPr>
          <a:xfrm>
            <a:off x="0" y="0"/>
            <a:ext cx="7680960" cy="8229600"/>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BED3D03B-1042-EA52-32B5-9447A201880F}"/>
              </a:ext>
            </a:extLst>
          </p:cNvPr>
          <p:cNvPicPr>
            <a:picLocks noChangeAspect="1"/>
          </p:cNvPicPr>
          <p:nvPr/>
        </p:nvPicPr>
        <p:blipFill rotWithShape="1">
          <a:blip r:embed="rId3">
            <a:extLst>
              <a:ext uri="{28A0092B-C50C-407E-A947-70E740481C1C}">
                <a14:useLocalDpi xmlns:a14="http://schemas.microsoft.com/office/drawing/2010/main" val="0"/>
              </a:ext>
            </a:extLst>
          </a:blip>
          <a:srcRect l="4316" r="8834"/>
          <a:stretch/>
        </p:blipFill>
        <p:spPr>
          <a:xfrm>
            <a:off x="7680960" y="-1"/>
            <a:ext cx="6949440" cy="8229599"/>
          </a:xfrm>
          <a:prstGeom prst="rect">
            <a:avLst/>
          </a:prstGeom>
        </p:spPr>
      </p:pic>
    </p:spTree>
    <p:extLst>
      <p:ext uri="{BB962C8B-B14F-4D97-AF65-F5344CB8AC3E}">
        <p14:creationId xmlns:p14="http://schemas.microsoft.com/office/powerpoint/2010/main" val="4017260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0CF1ADB-806F-2860-BF2E-4A43588CA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4630400" cy="415102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D7B0C4E-297F-F56A-9101-8EFB354C5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51021"/>
            <a:ext cx="14630400" cy="4078578"/>
          </a:xfrm>
          <a:prstGeom prst="rect">
            <a:avLst/>
          </a:prstGeom>
        </p:spPr>
      </p:pic>
    </p:spTree>
    <p:extLst>
      <p:ext uri="{BB962C8B-B14F-4D97-AF65-F5344CB8AC3E}">
        <p14:creationId xmlns:p14="http://schemas.microsoft.com/office/powerpoint/2010/main" val="127740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B05EB14-D2FD-9A0D-3094-167149B991D8}"/>
              </a:ext>
            </a:extLst>
          </p:cNvPr>
          <p:cNvPicPr>
            <a:picLocks noChangeAspect="1"/>
          </p:cNvPicPr>
          <p:nvPr/>
        </p:nvPicPr>
        <p:blipFill rotWithShape="1">
          <a:blip r:embed="rId2">
            <a:extLst>
              <a:ext uri="{28A0092B-C50C-407E-A947-70E740481C1C}">
                <a14:useLocalDpi xmlns:a14="http://schemas.microsoft.com/office/drawing/2010/main" val="0"/>
              </a:ext>
            </a:extLst>
          </a:blip>
          <a:srcRect l="4792" r="3618"/>
          <a:stretch/>
        </p:blipFill>
        <p:spPr>
          <a:xfrm>
            <a:off x="2" y="1"/>
            <a:ext cx="8495070" cy="82295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C30CD0A-B15A-8CE1-A0AE-949DA794F915}"/>
              </a:ext>
            </a:extLst>
          </p:cNvPr>
          <p:cNvPicPr>
            <a:picLocks noChangeAspect="1"/>
          </p:cNvPicPr>
          <p:nvPr/>
        </p:nvPicPr>
        <p:blipFill rotWithShape="1">
          <a:blip r:embed="rId3">
            <a:extLst>
              <a:ext uri="{28A0092B-C50C-407E-A947-70E740481C1C}">
                <a14:useLocalDpi xmlns:a14="http://schemas.microsoft.com/office/drawing/2010/main" val="0"/>
              </a:ext>
            </a:extLst>
          </a:blip>
          <a:srcRect l="4277" r="35061"/>
          <a:stretch/>
        </p:blipFill>
        <p:spPr>
          <a:xfrm>
            <a:off x="8495072" y="1"/>
            <a:ext cx="6135328" cy="8229600"/>
          </a:xfrm>
          <a:prstGeom prst="rect">
            <a:avLst/>
          </a:prstGeom>
        </p:spPr>
      </p:pic>
    </p:spTree>
    <p:extLst>
      <p:ext uri="{BB962C8B-B14F-4D97-AF65-F5344CB8AC3E}">
        <p14:creationId xmlns:p14="http://schemas.microsoft.com/office/powerpoint/2010/main" val="250073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F14F4-5EEF-43AC-A426-43D610DF5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315200" cy="1297847"/>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08DD4793-E4E2-3092-4114-3CD650ADE8D8}"/>
              </a:ext>
            </a:extLst>
          </p:cNvPr>
          <p:cNvPicPr>
            <a:picLocks noChangeAspect="1"/>
          </p:cNvPicPr>
          <p:nvPr/>
        </p:nvPicPr>
        <p:blipFill rotWithShape="1">
          <a:blip r:embed="rId3">
            <a:extLst>
              <a:ext uri="{28A0092B-C50C-407E-A947-70E740481C1C}">
                <a14:useLocalDpi xmlns:a14="http://schemas.microsoft.com/office/drawing/2010/main" val="0"/>
              </a:ext>
            </a:extLst>
          </a:blip>
          <a:srcRect l="10726" r="9162"/>
          <a:stretch/>
        </p:blipFill>
        <p:spPr>
          <a:xfrm>
            <a:off x="0" y="1297848"/>
            <a:ext cx="7716355" cy="6931753"/>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BDD4FEC8-8694-0618-A35A-B8C5E4E5EC79}"/>
              </a:ext>
            </a:extLst>
          </p:cNvPr>
          <p:cNvPicPr>
            <a:picLocks noChangeAspect="1"/>
          </p:cNvPicPr>
          <p:nvPr/>
        </p:nvPicPr>
        <p:blipFill rotWithShape="1">
          <a:blip r:embed="rId4">
            <a:extLst>
              <a:ext uri="{28A0092B-C50C-407E-A947-70E740481C1C}">
                <a14:useLocalDpi xmlns:a14="http://schemas.microsoft.com/office/drawing/2010/main" val="0"/>
              </a:ext>
            </a:extLst>
          </a:blip>
          <a:srcRect l="4752" r="4752"/>
          <a:stretch/>
        </p:blipFill>
        <p:spPr>
          <a:xfrm>
            <a:off x="7716357" y="0"/>
            <a:ext cx="6914042" cy="8229600"/>
          </a:xfrm>
          <a:prstGeom prst="rect">
            <a:avLst/>
          </a:prstGeom>
        </p:spPr>
      </p:pic>
    </p:spTree>
    <p:extLst>
      <p:ext uri="{BB962C8B-B14F-4D97-AF65-F5344CB8AC3E}">
        <p14:creationId xmlns:p14="http://schemas.microsoft.com/office/powerpoint/2010/main" val="55989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29F1B70-AA48-6AB0-54B8-EDA59162962B}"/>
              </a:ext>
            </a:extLst>
          </p:cNvPr>
          <p:cNvPicPr>
            <a:picLocks noChangeAspect="1"/>
          </p:cNvPicPr>
          <p:nvPr/>
        </p:nvPicPr>
        <p:blipFill rotWithShape="1">
          <a:blip r:embed="rId2">
            <a:extLst>
              <a:ext uri="{28A0092B-C50C-407E-A947-70E740481C1C}">
                <a14:useLocalDpi xmlns:a14="http://schemas.microsoft.com/office/drawing/2010/main" val="0"/>
              </a:ext>
            </a:extLst>
          </a:blip>
          <a:srcRect l="3578"/>
          <a:stretch/>
        </p:blipFill>
        <p:spPr>
          <a:xfrm>
            <a:off x="7032032" y="1"/>
            <a:ext cx="7598368" cy="8229600"/>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5E9B44D3-FCC7-D4D8-167D-FC4990F087E4}"/>
              </a:ext>
            </a:extLst>
          </p:cNvPr>
          <p:cNvPicPr>
            <a:picLocks noChangeAspect="1"/>
          </p:cNvPicPr>
          <p:nvPr/>
        </p:nvPicPr>
        <p:blipFill rotWithShape="1">
          <a:blip r:embed="rId3">
            <a:extLst>
              <a:ext uri="{28A0092B-C50C-407E-A947-70E740481C1C}">
                <a14:useLocalDpi xmlns:a14="http://schemas.microsoft.com/office/drawing/2010/main" val="0"/>
              </a:ext>
            </a:extLst>
          </a:blip>
          <a:srcRect l="3857" r="1776"/>
          <a:stretch/>
        </p:blipFill>
        <p:spPr>
          <a:xfrm>
            <a:off x="0" y="1"/>
            <a:ext cx="7032032" cy="8229599"/>
          </a:xfrm>
          <a:prstGeom prst="rect">
            <a:avLst/>
          </a:prstGeom>
        </p:spPr>
      </p:pic>
    </p:spTree>
    <p:extLst>
      <p:ext uri="{BB962C8B-B14F-4D97-AF65-F5344CB8AC3E}">
        <p14:creationId xmlns:p14="http://schemas.microsoft.com/office/powerpoint/2010/main" val="1394694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679133"/>
            <a:ext cx="7415927" cy="2235994"/>
          </a:xfrm>
          <a:prstGeom prst="rect">
            <a:avLst/>
          </a:prstGeom>
          <a:noFill/>
          <a:ln/>
        </p:spPr>
        <p:txBody>
          <a:bodyPr wrap="square" rtlCol="0" anchor="t"/>
          <a:lstStyle/>
          <a:p>
            <a:pPr marL="0" indent="0">
              <a:lnSpc>
                <a:spcPts val="8803"/>
              </a:lnSpc>
              <a:buNone/>
            </a:pPr>
            <a:r>
              <a:rPr lang="en-US" sz="7042" b="1" kern="0" spc="-141" dirty="0">
                <a:solidFill>
                  <a:srgbClr val="FF8AAF"/>
                </a:solidFill>
                <a:latin typeface="Petrona" pitchFamily="34" charset="0"/>
                <a:ea typeface="Petrona" pitchFamily="34" charset="-122"/>
                <a:cs typeface="Petrona" pitchFamily="34" charset="-120"/>
              </a:rPr>
              <a:t>Crop Production Analysis in India</a:t>
            </a:r>
            <a:endParaRPr lang="en-US" sz="7042" dirty="0"/>
          </a:p>
        </p:txBody>
      </p:sp>
      <p:sp>
        <p:nvSpPr>
          <p:cNvPr id="6" name="Text 2"/>
          <p:cNvSpPr/>
          <p:nvPr/>
        </p:nvSpPr>
        <p:spPr>
          <a:xfrm>
            <a:off x="864037" y="3285411"/>
            <a:ext cx="7415927" cy="3555444"/>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 India is among the top three global producers of many crops, including rice, wheat, pulses, cotton, peanuts, fruits, and vegetables. In 2022-23, India's estimated production of major crops was substantial, with foodgrains reaching 3296.87 lakh tonnes, rice at 1357.55 lakh tonnes, and wheat at 1105.54 lakh tonnes. The country's diverse climate and extensive use of canal irrigation and tubewells have enabled the cultivation of crops like rice in areas with less rainfall, such as Punjab, Haryana, and parts of Rajasthan.</a:t>
            </a:r>
            <a:endParaRPr lang="en-US" sz="1944" dirty="0"/>
          </a:p>
        </p:txBody>
      </p:sp>
      <p:sp>
        <p:nvSpPr>
          <p:cNvPr id="7" name="Shape 3"/>
          <p:cNvSpPr/>
          <p:nvPr/>
        </p:nvSpPr>
        <p:spPr>
          <a:xfrm>
            <a:off x="864037" y="7136963"/>
            <a:ext cx="394930" cy="394930"/>
          </a:xfrm>
          <a:prstGeom prst="roundRect">
            <a:avLst>
              <a:gd name="adj" fmla="val 23151155"/>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871657" y="7144583"/>
            <a:ext cx="379690" cy="379690"/>
          </a:xfrm>
          <a:prstGeom prst="rect">
            <a:avLst/>
          </a:prstGeom>
        </p:spPr>
      </p:pic>
      <p:sp>
        <p:nvSpPr>
          <p:cNvPr id="9" name="Text 4"/>
          <p:cNvSpPr/>
          <p:nvPr/>
        </p:nvSpPr>
        <p:spPr>
          <a:xfrm>
            <a:off x="1382316" y="7118509"/>
            <a:ext cx="2712482" cy="431959"/>
          </a:xfrm>
          <a:prstGeom prst="rect">
            <a:avLst/>
          </a:prstGeom>
          <a:noFill/>
          <a:ln/>
        </p:spPr>
        <p:txBody>
          <a:bodyPr wrap="none" rtlCol="0" anchor="t"/>
          <a:lstStyle/>
          <a:p>
            <a:pPr marL="0" indent="0" algn="l">
              <a:lnSpc>
                <a:spcPts val="3402"/>
              </a:lnSpc>
              <a:buNone/>
            </a:pPr>
            <a:r>
              <a:rPr lang="en-US" sz="2430" b="1" kern="0" spc="-39" dirty="0">
                <a:solidFill>
                  <a:srgbClr val="E0D6DE"/>
                </a:solidFill>
                <a:latin typeface="Inter" pitchFamily="34" charset="0"/>
                <a:ea typeface="Inter" pitchFamily="34" charset="-122"/>
                <a:cs typeface="Inter" pitchFamily="34" charset="-120"/>
              </a:rPr>
              <a:t>by Nalluri Madhavi</a:t>
            </a:r>
            <a:endParaRPr lang="en-US" sz="2430" dirty="0"/>
          </a:p>
        </p:txBody>
      </p:sp>
    </p:spTree>
    <p:extLst>
      <p:ext uri="{BB962C8B-B14F-4D97-AF65-F5344CB8AC3E}">
        <p14:creationId xmlns:p14="http://schemas.microsoft.com/office/powerpoint/2010/main" val="239548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9144000" y="0"/>
            <a:ext cx="5486400" cy="8229600"/>
          </a:xfrm>
          <a:prstGeom prst="rect">
            <a:avLst/>
          </a:prstGeom>
        </p:spPr>
      </p:pic>
      <p:sp>
        <p:nvSpPr>
          <p:cNvPr id="6" name="Text 1"/>
          <p:cNvSpPr/>
          <p:nvPr/>
        </p:nvSpPr>
        <p:spPr>
          <a:xfrm>
            <a:off x="864037" y="1043940"/>
            <a:ext cx="6480810"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Project Objective</a:t>
            </a:r>
            <a:endParaRPr lang="en-US" sz="5103" dirty="0"/>
          </a:p>
        </p:txBody>
      </p:sp>
      <p:sp>
        <p:nvSpPr>
          <p:cNvPr id="7" name="Shape 2"/>
          <p:cNvSpPr/>
          <p:nvPr/>
        </p:nvSpPr>
        <p:spPr>
          <a:xfrm>
            <a:off x="864037" y="2501860"/>
            <a:ext cx="555427" cy="555427"/>
          </a:xfrm>
          <a:prstGeom prst="roundRect">
            <a:avLst>
              <a:gd name="adj" fmla="val 18669"/>
            </a:avLst>
          </a:prstGeom>
          <a:solidFill>
            <a:srgbClr val="2F1D63"/>
          </a:solidFill>
          <a:ln w="15240">
            <a:solidFill>
              <a:srgbClr val="48367C"/>
            </a:solidFill>
            <a:prstDash val="solid"/>
          </a:ln>
        </p:spPr>
        <p:txBody>
          <a:bodyPr/>
          <a:lstStyle/>
          <a:p>
            <a:endParaRPr lang="en-IN"/>
          </a:p>
        </p:txBody>
      </p:sp>
      <p:sp>
        <p:nvSpPr>
          <p:cNvPr id="8" name="Text 3"/>
          <p:cNvSpPr/>
          <p:nvPr/>
        </p:nvSpPr>
        <p:spPr>
          <a:xfrm>
            <a:off x="1062395" y="2585085"/>
            <a:ext cx="158710" cy="388858"/>
          </a:xfrm>
          <a:prstGeom prst="rect">
            <a:avLst/>
          </a:prstGeom>
          <a:noFill/>
          <a:ln/>
        </p:spPr>
        <p:txBody>
          <a:bodyPr wrap="none" rtlCol="0" anchor="t"/>
          <a:lstStyle/>
          <a:p>
            <a:pPr marL="0" indent="0" algn="ctr">
              <a:lnSpc>
                <a:spcPts val="3062"/>
              </a:lnSpc>
              <a:buNone/>
            </a:pPr>
            <a:r>
              <a:rPr lang="en-US" sz="3062" b="1" kern="0" spc="-61" dirty="0">
                <a:solidFill>
                  <a:srgbClr val="E0D6DE"/>
                </a:solidFill>
                <a:latin typeface="Petrona" pitchFamily="34" charset="0"/>
                <a:ea typeface="Petrona" pitchFamily="34" charset="-122"/>
                <a:cs typeface="Petrona" pitchFamily="34" charset="-120"/>
              </a:rPr>
              <a:t>1</a:t>
            </a:r>
            <a:endParaRPr lang="en-US" sz="3062" dirty="0"/>
          </a:p>
        </p:txBody>
      </p:sp>
      <p:sp>
        <p:nvSpPr>
          <p:cNvPr id="9" name="Text 4"/>
          <p:cNvSpPr/>
          <p:nvPr/>
        </p:nvSpPr>
        <p:spPr>
          <a:xfrm>
            <a:off x="1666280" y="2501860"/>
            <a:ext cx="3240405" cy="405051"/>
          </a:xfrm>
          <a:prstGeom prst="rect">
            <a:avLst/>
          </a:prstGeom>
          <a:noFill/>
          <a:ln/>
        </p:spPr>
        <p:txBody>
          <a:bodyPr wrap="none" rtlCol="0" anchor="t"/>
          <a:lstStyle/>
          <a:p>
            <a:pPr marL="0" indent="0">
              <a:lnSpc>
                <a:spcPts val="3189"/>
              </a:lnSpc>
              <a:buNone/>
            </a:pPr>
            <a:r>
              <a:rPr lang="en-US" sz="2552" b="1" kern="0" spc="-51" dirty="0">
                <a:solidFill>
                  <a:srgbClr val="E0D6DE"/>
                </a:solidFill>
                <a:latin typeface="Petrona" pitchFamily="34" charset="0"/>
                <a:ea typeface="Petrona" pitchFamily="34" charset="-122"/>
                <a:cs typeface="Petrona" pitchFamily="34" charset="-120"/>
              </a:rPr>
              <a:t>Insight Generation</a:t>
            </a:r>
            <a:endParaRPr lang="en-US" sz="2552" dirty="0"/>
          </a:p>
        </p:txBody>
      </p:sp>
      <p:sp>
        <p:nvSpPr>
          <p:cNvPr id="10" name="Text 5"/>
          <p:cNvSpPr/>
          <p:nvPr/>
        </p:nvSpPr>
        <p:spPr>
          <a:xfrm>
            <a:off x="1666280" y="3055025"/>
            <a:ext cx="6613684"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This analysis aims to extract meaningful insights from the dataset.</a:t>
            </a:r>
            <a:endParaRPr lang="en-US" sz="1944" dirty="0"/>
          </a:p>
        </p:txBody>
      </p:sp>
      <p:sp>
        <p:nvSpPr>
          <p:cNvPr id="11" name="Shape 6"/>
          <p:cNvSpPr/>
          <p:nvPr/>
        </p:nvSpPr>
        <p:spPr>
          <a:xfrm>
            <a:off x="864037" y="4369594"/>
            <a:ext cx="555427" cy="555427"/>
          </a:xfrm>
          <a:prstGeom prst="roundRect">
            <a:avLst>
              <a:gd name="adj" fmla="val 18669"/>
            </a:avLst>
          </a:prstGeom>
          <a:solidFill>
            <a:srgbClr val="2F1D63"/>
          </a:solidFill>
          <a:ln w="15240">
            <a:solidFill>
              <a:srgbClr val="48367C"/>
            </a:solidFill>
            <a:prstDash val="solid"/>
          </a:ln>
        </p:spPr>
        <p:txBody>
          <a:bodyPr/>
          <a:lstStyle/>
          <a:p>
            <a:endParaRPr lang="en-IN"/>
          </a:p>
        </p:txBody>
      </p:sp>
      <p:sp>
        <p:nvSpPr>
          <p:cNvPr id="12" name="Text 7"/>
          <p:cNvSpPr/>
          <p:nvPr/>
        </p:nvSpPr>
        <p:spPr>
          <a:xfrm>
            <a:off x="1035368" y="4452818"/>
            <a:ext cx="212646" cy="388858"/>
          </a:xfrm>
          <a:prstGeom prst="rect">
            <a:avLst/>
          </a:prstGeom>
          <a:noFill/>
          <a:ln/>
        </p:spPr>
        <p:txBody>
          <a:bodyPr wrap="none" rtlCol="0" anchor="t"/>
          <a:lstStyle/>
          <a:p>
            <a:pPr marL="0" indent="0" algn="ctr">
              <a:lnSpc>
                <a:spcPts val="3062"/>
              </a:lnSpc>
              <a:buNone/>
            </a:pPr>
            <a:r>
              <a:rPr lang="en-US" sz="3062" b="1" kern="0" spc="-61" dirty="0">
                <a:solidFill>
                  <a:srgbClr val="E0D6DE"/>
                </a:solidFill>
                <a:latin typeface="Petrona" pitchFamily="34" charset="0"/>
                <a:ea typeface="Petrona" pitchFamily="34" charset="-122"/>
                <a:cs typeface="Petrona" pitchFamily="34" charset="-120"/>
              </a:rPr>
              <a:t>2</a:t>
            </a:r>
            <a:endParaRPr lang="en-US" sz="3062" dirty="0"/>
          </a:p>
        </p:txBody>
      </p:sp>
      <p:sp>
        <p:nvSpPr>
          <p:cNvPr id="13" name="Text 8"/>
          <p:cNvSpPr/>
          <p:nvPr/>
        </p:nvSpPr>
        <p:spPr>
          <a:xfrm>
            <a:off x="1666280" y="4369594"/>
            <a:ext cx="3240405" cy="405051"/>
          </a:xfrm>
          <a:prstGeom prst="rect">
            <a:avLst/>
          </a:prstGeom>
          <a:noFill/>
          <a:ln/>
        </p:spPr>
        <p:txBody>
          <a:bodyPr wrap="none" rtlCol="0" anchor="t"/>
          <a:lstStyle/>
          <a:p>
            <a:pPr marL="0" indent="0">
              <a:lnSpc>
                <a:spcPts val="3189"/>
              </a:lnSpc>
              <a:buNone/>
            </a:pPr>
            <a:r>
              <a:rPr lang="en-US" sz="2552" b="1" kern="0" spc="-51" dirty="0">
                <a:solidFill>
                  <a:srgbClr val="E0D6DE"/>
                </a:solidFill>
                <a:latin typeface="Petrona" pitchFamily="34" charset="0"/>
                <a:ea typeface="Petrona" pitchFamily="34" charset="-122"/>
                <a:cs typeface="Petrona" pitchFamily="34" charset="-120"/>
              </a:rPr>
              <a:t>Pattern Recognition</a:t>
            </a:r>
            <a:endParaRPr lang="en-US" sz="2552" dirty="0"/>
          </a:p>
        </p:txBody>
      </p:sp>
      <p:sp>
        <p:nvSpPr>
          <p:cNvPr id="14" name="Text 9"/>
          <p:cNvSpPr/>
          <p:nvPr/>
        </p:nvSpPr>
        <p:spPr>
          <a:xfrm>
            <a:off x="1666280" y="4922758"/>
            <a:ext cx="6613684"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Identifying trends and patterns within the data is crucial.</a:t>
            </a:r>
            <a:endParaRPr lang="en-US" sz="1944" dirty="0"/>
          </a:p>
        </p:txBody>
      </p:sp>
      <p:sp>
        <p:nvSpPr>
          <p:cNvPr id="15" name="Shape 10"/>
          <p:cNvSpPr/>
          <p:nvPr/>
        </p:nvSpPr>
        <p:spPr>
          <a:xfrm>
            <a:off x="864037" y="5842278"/>
            <a:ext cx="555427" cy="555427"/>
          </a:xfrm>
          <a:prstGeom prst="roundRect">
            <a:avLst>
              <a:gd name="adj" fmla="val 18669"/>
            </a:avLst>
          </a:prstGeom>
          <a:solidFill>
            <a:srgbClr val="2F1D63"/>
          </a:solidFill>
          <a:ln w="15240">
            <a:solidFill>
              <a:srgbClr val="48367C"/>
            </a:solidFill>
            <a:prstDash val="solid"/>
          </a:ln>
        </p:spPr>
        <p:txBody>
          <a:bodyPr/>
          <a:lstStyle/>
          <a:p>
            <a:endParaRPr lang="en-IN"/>
          </a:p>
        </p:txBody>
      </p:sp>
      <p:sp>
        <p:nvSpPr>
          <p:cNvPr id="16" name="Text 11"/>
          <p:cNvSpPr/>
          <p:nvPr/>
        </p:nvSpPr>
        <p:spPr>
          <a:xfrm>
            <a:off x="1035606" y="5925502"/>
            <a:ext cx="212288" cy="388858"/>
          </a:xfrm>
          <a:prstGeom prst="rect">
            <a:avLst/>
          </a:prstGeom>
          <a:noFill/>
          <a:ln/>
        </p:spPr>
        <p:txBody>
          <a:bodyPr wrap="none" rtlCol="0" anchor="t"/>
          <a:lstStyle/>
          <a:p>
            <a:pPr marL="0" indent="0" algn="ctr">
              <a:lnSpc>
                <a:spcPts val="3062"/>
              </a:lnSpc>
              <a:buNone/>
            </a:pPr>
            <a:r>
              <a:rPr lang="en-US" sz="3062" b="1" kern="0" spc="-61" dirty="0">
                <a:solidFill>
                  <a:srgbClr val="E0D6DE"/>
                </a:solidFill>
                <a:latin typeface="Petrona" pitchFamily="34" charset="0"/>
                <a:ea typeface="Petrona" pitchFamily="34" charset="-122"/>
                <a:cs typeface="Petrona" pitchFamily="34" charset="-120"/>
              </a:rPr>
              <a:t>3</a:t>
            </a:r>
            <a:endParaRPr lang="en-US" sz="3062" dirty="0"/>
          </a:p>
        </p:txBody>
      </p:sp>
      <p:sp>
        <p:nvSpPr>
          <p:cNvPr id="17" name="Text 12"/>
          <p:cNvSpPr/>
          <p:nvPr/>
        </p:nvSpPr>
        <p:spPr>
          <a:xfrm>
            <a:off x="1666280" y="5842278"/>
            <a:ext cx="3240405" cy="405051"/>
          </a:xfrm>
          <a:prstGeom prst="rect">
            <a:avLst/>
          </a:prstGeom>
          <a:noFill/>
          <a:ln/>
        </p:spPr>
        <p:txBody>
          <a:bodyPr wrap="none" rtlCol="0" anchor="t"/>
          <a:lstStyle/>
          <a:p>
            <a:pPr marL="0" indent="0">
              <a:lnSpc>
                <a:spcPts val="3189"/>
              </a:lnSpc>
              <a:buNone/>
            </a:pPr>
            <a:r>
              <a:rPr lang="en-US" sz="2552" b="1" kern="0" spc="-51" dirty="0">
                <a:solidFill>
                  <a:srgbClr val="E0D6DE"/>
                </a:solidFill>
                <a:latin typeface="Petrona" pitchFamily="34" charset="0"/>
                <a:ea typeface="Petrona" pitchFamily="34" charset="-122"/>
                <a:cs typeface="Petrona" pitchFamily="34" charset="-120"/>
              </a:rPr>
              <a:t>Feature Relationships</a:t>
            </a:r>
            <a:endParaRPr lang="en-US" sz="2552" dirty="0"/>
          </a:p>
        </p:txBody>
      </p:sp>
      <p:sp>
        <p:nvSpPr>
          <p:cNvPr id="18" name="Text 13"/>
          <p:cNvSpPr/>
          <p:nvPr/>
        </p:nvSpPr>
        <p:spPr>
          <a:xfrm>
            <a:off x="1666280" y="6395442"/>
            <a:ext cx="6613684"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This focuses on relationships between various dataset attributes.</a:t>
            </a:r>
            <a:endParaRPr lang="en-US" sz="194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2BDC5A2-66B2-1106-BEAD-5FEE11FC8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1114877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sp>
        <p:nvSpPr>
          <p:cNvPr id="4" name="Text 1"/>
          <p:cNvSpPr/>
          <p:nvPr/>
        </p:nvSpPr>
        <p:spPr>
          <a:xfrm>
            <a:off x="864037" y="791647"/>
            <a:ext cx="12233434"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Collaboration for Crop Production Insights</a:t>
            </a:r>
            <a:endParaRPr lang="en-US" sz="5103" dirty="0"/>
          </a:p>
        </p:txBody>
      </p:sp>
      <p:pic>
        <p:nvPicPr>
          <p:cNvPr id="5" name="Image 1" descr="preencoded.png"/>
          <p:cNvPicPr>
            <a:picLocks noChangeAspect="1"/>
          </p:cNvPicPr>
          <p:nvPr/>
        </p:nvPicPr>
        <p:blipFill>
          <a:blip r:embed="rId4"/>
          <a:stretch>
            <a:fillRect/>
          </a:stretch>
        </p:blipFill>
        <p:spPr>
          <a:xfrm>
            <a:off x="864037" y="2095381"/>
            <a:ext cx="4053840" cy="2505432"/>
          </a:xfrm>
          <a:prstGeom prst="rect">
            <a:avLst/>
          </a:prstGeom>
        </p:spPr>
      </p:pic>
      <p:sp>
        <p:nvSpPr>
          <p:cNvPr id="6" name="Text 2"/>
          <p:cNvSpPr/>
          <p:nvPr/>
        </p:nvSpPr>
        <p:spPr>
          <a:xfrm>
            <a:off x="864037" y="4909423"/>
            <a:ext cx="3240405" cy="405051"/>
          </a:xfrm>
          <a:prstGeom prst="rect">
            <a:avLst/>
          </a:prstGeom>
          <a:noFill/>
          <a:ln/>
        </p:spPr>
        <p:txBody>
          <a:bodyPr wrap="none" rtlCol="0" anchor="t"/>
          <a:lstStyle/>
          <a:p>
            <a:pPr marL="0" indent="0" algn="l">
              <a:lnSpc>
                <a:spcPts val="3189"/>
              </a:lnSpc>
              <a:buNone/>
            </a:pPr>
            <a:r>
              <a:rPr lang="en-US" sz="2552" b="1" kern="0" spc="-51" dirty="0">
                <a:solidFill>
                  <a:srgbClr val="E0D6DE"/>
                </a:solidFill>
                <a:latin typeface="Petrona" pitchFamily="34" charset="0"/>
                <a:ea typeface="Petrona" pitchFamily="34" charset="-122"/>
                <a:cs typeface="Petrona" pitchFamily="34" charset="-120"/>
              </a:rPr>
              <a:t>Objective</a:t>
            </a:r>
            <a:endParaRPr lang="en-US" sz="2552" dirty="0"/>
          </a:p>
        </p:txBody>
      </p:sp>
      <p:sp>
        <p:nvSpPr>
          <p:cNvPr id="7" name="Text 3"/>
          <p:cNvSpPr/>
          <p:nvPr/>
        </p:nvSpPr>
        <p:spPr>
          <a:xfrm>
            <a:off x="864037" y="5462588"/>
            <a:ext cx="4053840" cy="1975247"/>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Gain insights and understanding from the dataset, focusing on the relationship between various features to predict crop production and find key indicators.</a:t>
            </a:r>
            <a:endParaRPr lang="en-US" sz="1944" dirty="0"/>
          </a:p>
        </p:txBody>
      </p:sp>
      <p:pic>
        <p:nvPicPr>
          <p:cNvPr id="8" name="Image 2" descr="preencoded.png"/>
          <p:cNvPicPr>
            <a:picLocks noChangeAspect="1"/>
          </p:cNvPicPr>
          <p:nvPr/>
        </p:nvPicPr>
        <p:blipFill>
          <a:blip r:embed="rId5"/>
          <a:stretch>
            <a:fillRect/>
          </a:stretch>
        </p:blipFill>
        <p:spPr>
          <a:xfrm>
            <a:off x="5288161" y="2095381"/>
            <a:ext cx="4053959" cy="2505432"/>
          </a:xfrm>
          <a:prstGeom prst="rect">
            <a:avLst/>
          </a:prstGeom>
        </p:spPr>
      </p:pic>
      <p:sp>
        <p:nvSpPr>
          <p:cNvPr id="9" name="Text 4"/>
          <p:cNvSpPr/>
          <p:nvPr/>
        </p:nvSpPr>
        <p:spPr>
          <a:xfrm>
            <a:off x="5288161" y="4909423"/>
            <a:ext cx="3240405" cy="405051"/>
          </a:xfrm>
          <a:prstGeom prst="rect">
            <a:avLst/>
          </a:prstGeom>
          <a:noFill/>
          <a:ln/>
        </p:spPr>
        <p:txBody>
          <a:bodyPr wrap="none" rtlCol="0" anchor="t"/>
          <a:lstStyle/>
          <a:p>
            <a:pPr marL="0" indent="0" algn="l">
              <a:lnSpc>
                <a:spcPts val="3189"/>
              </a:lnSpc>
              <a:buNone/>
            </a:pPr>
            <a:r>
              <a:rPr lang="en-US" sz="2552" b="1" kern="0" spc="-51" dirty="0">
                <a:solidFill>
                  <a:srgbClr val="E0D6DE"/>
                </a:solidFill>
                <a:latin typeface="Petrona" pitchFamily="34" charset="0"/>
                <a:ea typeface="Petrona" pitchFamily="34" charset="-122"/>
                <a:cs typeface="Petrona" pitchFamily="34" charset="-120"/>
              </a:rPr>
              <a:t>Stakeholders</a:t>
            </a:r>
            <a:endParaRPr lang="en-US" sz="2552" dirty="0"/>
          </a:p>
        </p:txBody>
      </p:sp>
      <p:sp>
        <p:nvSpPr>
          <p:cNvPr id="10" name="Text 5"/>
          <p:cNvSpPr/>
          <p:nvPr/>
        </p:nvSpPr>
        <p:spPr>
          <a:xfrm>
            <a:off x="5288161" y="5462588"/>
            <a:ext cx="4053959" cy="1580198"/>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Facilitate collaboration of farmers, distributors, and policymakers to drive improvements in crop production.</a:t>
            </a:r>
            <a:endParaRPr lang="en-US" sz="1944" dirty="0"/>
          </a:p>
        </p:txBody>
      </p:sp>
      <p:pic>
        <p:nvPicPr>
          <p:cNvPr id="11" name="Image 3" descr="preencoded.png"/>
          <p:cNvPicPr>
            <a:picLocks noChangeAspect="1"/>
          </p:cNvPicPr>
          <p:nvPr/>
        </p:nvPicPr>
        <p:blipFill>
          <a:blip r:embed="rId6"/>
          <a:stretch>
            <a:fillRect/>
          </a:stretch>
        </p:blipFill>
        <p:spPr>
          <a:xfrm>
            <a:off x="9712404" y="2095381"/>
            <a:ext cx="4053840" cy="2505432"/>
          </a:xfrm>
          <a:prstGeom prst="rect">
            <a:avLst/>
          </a:prstGeom>
        </p:spPr>
      </p:pic>
      <p:sp>
        <p:nvSpPr>
          <p:cNvPr id="12" name="Text 6"/>
          <p:cNvSpPr/>
          <p:nvPr/>
        </p:nvSpPr>
        <p:spPr>
          <a:xfrm>
            <a:off x="9712404" y="4909423"/>
            <a:ext cx="3240405" cy="405051"/>
          </a:xfrm>
          <a:prstGeom prst="rect">
            <a:avLst/>
          </a:prstGeom>
          <a:noFill/>
          <a:ln/>
        </p:spPr>
        <p:txBody>
          <a:bodyPr wrap="none" rtlCol="0" anchor="t"/>
          <a:lstStyle/>
          <a:p>
            <a:pPr marL="0" indent="0" algn="l">
              <a:lnSpc>
                <a:spcPts val="3189"/>
              </a:lnSpc>
              <a:buNone/>
            </a:pPr>
            <a:r>
              <a:rPr lang="en-US" sz="2552" b="1" kern="0" spc="-51" dirty="0">
                <a:solidFill>
                  <a:srgbClr val="E0D6DE"/>
                </a:solidFill>
                <a:latin typeface="Petrona" pitchFamily="34" charset="0"/>
                <a:ea typeface="Petrona" pitchFamily="34" charset="-122"/>
                <a:cs typeface="Petrona" pitchFamily="34" charset="-120"/>
              </a:rPr>
              <a:t>Approach</a:t>
            </a:r>
            <a:endParaRPr lang="en-US" sz="2552" dirty="0"/>
          </a:p>
        </p:txBody>
      </p:sp>
      <p:sp>
        <p:nvSpPr>
          <p:cNvPr id="13" name="Text 7"/>
          <p:cNvSpPr/>
          <p:nvPr/>
        </p:nvSpPr>
        <p:spPr>
          <a:xfrm>
            <a:off x="9712404" y="5462588"/>
            <a:ext cx="4053840" cy="1975247"/>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Leverage data to create views, dashboards, and insights that help stakeholders make informed decisions and drive advancements in the agriculture sector.</a:t>
            </a:r>
            <a:endParaRPr lang="en-US" sz="1944" dirty="0"/>
          </a:p>
        </p:txBody>
      </p:sp>
    </p:spTree>
    <p:extLst>
      <p:ext uri="{BB962C8B-B14F-4D97-AF65-F5344CB8AC3E}">
        <p14:creationId xmlns:p14="http://schemas.microsoft.com/office/powerpoint/2010/main" val="253487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B0FAD3-01E1-7E4F-8D10-276557A28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45526"/>
          </a:xfrm>
          <a:prstGeom prst="rect">
            <a:avLst/>
          </a:prstGeom>
        </p:spPr>
      </p:pic>
    </p:spTree>
    <p:extLst>
      <p:ext uri="{BB962C8B-B14F-4D97-AF65-F5344CB8AC3E}">
        <p14:creationId xmlns:p14="http://schemas.microsoft.com/office/powerpoint/2010/main" val="3559815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sp>
        <p:nvSpPr>
          <p:cNvPr id="4" name="Text 1"/>
          <p:cNvSpPr/>
          <p:nvPr/>
        </p:nvSpPr>
        <p:spPr>
          <a:xfrm>
            <a:off x="836176" y="1002030"/>
            <a:ext cx="10666333" cy="784027"/>
          </a:xfrm>
          <a:prstGeom prst="rect">
            <a:avLst/>
          </a:prstGeom>
          <a:noFill/>
          <a:ln/>
        </p:spPr>
        <p:txBody>
          <a:bodyPr wrap="none" rtlCol="0" anchor="t"/>
          <a:lstStyle/>
          <a:p>
            <a:pPr marL="0" indent="0">
              <a:lnSpc>
                <a:spcPts val="6173"/>
              </a:lnSpc>
              <a:buNone/>
            </a:pPr>
            <a:r>
              <a:rPr lang="en-US" sz="4938" b="1" kern="0" spc="-99" dirty="0">
                <a:solidFill>
                  <a:srgbClr val="FF8AAF"/>
                </a:solidFill>
                <a:latin typeface="Petrona" pitchFamily="34" charset="0"/>
                <a:ea typeface="Petrona" pitchFamily="34" charset="-122"/>
                <a:cs typeface="Petrona" pitchFamily="34" charset="-120"/>
              </a:rPr>
              <a:t>Exploring the Crop Production Dataset</a:t>
            </a:r>
            <a:endParaRPr lang="en-US" sz="4938" dirty="0"/>
          </a:p>
        </p:txBody>
      </p:sp>
      <p:pic>
        <p:nvPicPr>
          <p:cNvPr id="5" name="Image 1" descr="preencoded.png"/>
          <p:cNvPicPr>
            <a:picLocks noChangeAspect="1"/>
          </p:cNvPicPr>
          <p:nvPr/>
        </p:nvPicPr>
        <p:blipFill>
          <a:blip r:embed="rId4"/>
          <a:stretch>
            <a:fillRect/>
          </a:stretch>
        </p:blipFill>
        <p:spPr>
          <a:xfrm>
            <a:off x="836176" y="2263854"/>
            <a:ext cx="2970728" cy="1835944"/>
          </a:xfrm>
          <a:prstGeom prst="rect">
            <a:avLst/>
          </a:prstGeom>
        </p:spPr>
      </p:pic>
      <p:sp>
        <p:nvSpPr>
          <p:cNvPr id="6" name="Text 2"/>
          <p:cNvSpPr/>
          <p:nvPr/>
        </p:nvSpPr>
        <p:spPr>
          <a:xfrm>
            <a:off x="836176" y="4398407"/>
            <a:ext cx="2970728" cy="391954"/>
          </a:xfrm>
          <a:prstGeom prst="rect">
            <a:avLst/>
          </a:prstGeom>
          <a:noFill/>
          <a:ln/>
        </p:spPr>
        <p:txBody>
          <a:bodyPr wrap="none" rtlCol="0" anchor="t"/>
          <a:lstStyle/>
          <a:p>
            <a:pPr marL="0" indent="0" algn="l">
              <a:lnSpc>
                <a:spcPts val="3086"/>
              </a:lnSpc>
              <a:buNone/>
            </a:pPr>
            <a:r>
              <a:rPr lang="en-US" sz="2469" b="1" kern="0" spc="-49" dirty="0">
                <a:solidFill>
                  <a:srgbClr val="E0D6DE"/>
                </a:solidFill>
                <a:latin typeface="Petrona" pitchFamily="34" charset="0"/>
                <a:ea typeface="Petrona" pitchFamily="34" charset="-122"/>
                <a:cs typeface="Petrona" pitchFamily="34" charset="-120"/>
              </a:rPr>
              <a:t>Comprehensive Data</a:t>
            </a:r>
            <a:endParaRPr lang="en-US" sz="2469" dirty="0"/>
          </a:p>
        </p:txBody>
      </p:sp>
      <p:sp>
        <p:nvSpPr>
          <p:cNvPr id="7" name="Text 3"/>
          <p:cNvSpPr/>
          <p:nvPr/>
        </p:nvSpPr>
        <p:spPr>
          <a:xfrm>
            <a:off x="836176" y="4933712"/>
            <a:ext cx="2970728" cy="2293858"/>
          </a:xfrm>
          <a:prstGeom prst="rect">
            <a:avLst/>
          </a:prstGeom>
          <a:noFill/>
          <a:ln/>
        </p:spPr>
        <p:txBody>
          <a:bodyPr wrap="square" rtlCol="0" anchor="t"/>
          <a:lstStyle/>
          <a:p>
            <a:pPr marL="0" indent="0" algn="l">
              <a:lnSpc>
                <a:spcPts val="3010"/>
              </a:lnSpc>
              <a:buNone/>
            </a:pPr>
            <a:r>
              <a:rPr lang="en-US" sz="1881" kern="0" spc="-38" dirty="0">
                <a:solidFill>
                  <a:srgbClr val="E0D6DE"/>
                </a:solidFill>
                <a:latin typeface="Inter" pitchFamily="34" charset="0"/>
                <a:ea typeface="Inter" pitchFamily="34" charset="-122"/>
                <a:cs typeface="Inter" pitchFamily="34" charset="-120"/>
              </a:rPr>
              <a:t>The dataset covers 33 states, 646 districts, and 19 years of crop production data, providing a wealth of information on agriculture in India.</a:t>
            </a:r>
            <a:endParaRPr lang="en-US" sz="1881" dirty="0"/>
          </a:p>
        </p:txBody>
      </p:sp>
      <p:pic>
        <p:nvPicPr>
          <p:cNvPr id="8" name="Image 2" descr="preencoded.png"/>
          <p:cNvPicPr>
            <a:picLocks noChangeAspect="1"/>
          </p:cNvPicPr>
          <p:nvPr/>
        </p:nvPicPr>
        <p:blipFill>
          <a:blip r:embed="rId5"/>
          <a:stretch>
            <a:fillRect/>
          </a:stretch>
        </p:blipFill>
        <p:spPr>
          <a:xfrm>
            <a:off x="4165282" y="2263854"/>
            <a:ext cx="2970728" cy="1835944"/>
          </a:xfrm>
          <a:prstGeom prst="rect">
            <a:avLst/>
          </a:prstGeom>
        </p:spPr>
      </p:pic>
      <p:sp>
        <p:nvSpPr>
          <p:cNvPr id="9" name="Text 4"/>
          <p:cNvSpPr/>
          <p:nvPr/>
        </p:nvSpPr>
        <p:spPr>
          <a:xfrm>
            <a:off x="4165282" y="4398407"/>
            <a:ext cx="2970728" cy="391954"/>
          </a:xfrm>
          <a:prstGeom prst="rect">
            <a:avLst/>
          </a:prstGeom>
          <a:noFill/>
          <a:ln/>
        </p:spPr>
        <p:txBody>
          <a:bodyPr wrap="none" rtlCol="0" anchor="t"/>
          <a:lstStyle/>
          <a:p>
            <a:pPr marL="0" indent="0" algn="l">
              <a:lnSpc>
                <a:spcPts val="3086"/>
              </a:lnSpc>
              <a:buNone/>
            </a:pPr>
            <a:r>
              <a:rPr lang="en-US" sz="2469" b="1" kern="0" spc="-49" dirty="0">
                <a:solidFill>
                  <a:srgbClr val="E0D6DE"/>
                </a:solidFill>
                <a:latin typeface="Petrona" pitchFamily="34" charset="0"/>
                <a:ea typeface="Petrona" pitchFamily="34" charset="-122"/>
                <a:cs typeface="Petrona" pitchFamily="34" charset="-120"/>
              </a:rPr>
              <a:t>Diverse Crops</a:t>
            </a:r>
            <a:endParaRPr lang="en-US" sz="2469" dirty="0"/>
          </a:p>
        </p:txBody>
      </p:sp>
      <p:sp>
        <p:nvSpPr>
          <p:cNvPr id="10" name="Text 5"/>
          <p:cNvSpPr/>
          <p:nvPr/>
        </p:nvSpPr>
        <p:spPr>
          <a:xfrm>
            <a:off x="4165282" y="4933712"/>
            <a:ext cx="2970728" cy="2293858"/>
          </a:xfrm>
          <a:prstGeom prst="rect">
            <a:avLst/>
          </a:prstGeom>
          <a:noFill/>
          <a:ln/>
        </p:spPr>
        <p:txBody>
          <a:bodyPr wrap="square" rtlCol="0" anchor="t"/>
          <a:lstStyle/>
          <a:p>
            <a:pPr marL="0" indent="0" algn="l">
              <a:lnSpc>
                <a:spcPts val="3010"/>
              </a:lnSpc>
              <a:buNone/>
            </a:pPr>
            <a:r>
              <a:rPr lang="en-US" sz="1881" kern="0" spc="-38" dirty="0">
                <a:solidFill>
                  <a:srgbClr val="E0D6DE"/>
                </a:solidFill>
                <a:latin typeface="Inter" pitchFamily="34" charset="0"/>
                <a:ea typeface="Inter" pitchFamily="34" charset="-122"/>
                <a:cs typeface="Inter" pitchFamily="34" charset="-120"/>
              </a:rPr>
              <a:t>The dataset includes 124 different types of crops, from staple foods to cash crops and a variety of fruits, vegetables, and spices.</a:t>
            </a:r>
            <a:endParaRPr lang="en-US" sz="1881" dirty="0"/>
          </a:p>
        </p:txBody>
      </p:sp>
      <p:pic>
        <p:nvPicPr>
          <p:cNvPr id="11" name="Image 3" descr="preencoded.png"/>
          <p:cNvPicPr>
            <a:picLocks noChangeAspect="1"/>
          </p:cNvPicPr>
          <p:nvPr/>
        </p:nvPicPr>
        <p:blipFill>
          <a:blip r:embed="rId6"/>
          <a:stretch>
            <a:fillRect/>
          </a:stretch>
        </p:blipFill>
        <p:spPr>
          <a:xfrm>
            <a:off x="7494389" y="2263854"/>
            <a:ext cx="2970728" cy="1835944"/>
          </a:xfrm>
          <a:prstGeom prst="rect">
            <a:avLst/>
          </a:prstGeom>
        </p:spPr>
      </p:pic>
      <p:sp>
        <p:nvSpPr>
          <p:cNvPr id="12" name="Text 6"/>
          <p:cNvSpPr/>
          <p:nvPr/>
        </p:nvSpPr>
        <p:spPr>
          <a:xfrm>
            <a:off x="7494389" y="4398407"/>
            <a:ext cx="2970728" cy="391954"/>
          </a:xfrm>
          <a:prstGeom prst="rect">
            <a:avLst/>
          </a:prstGeom>
          <a:noFill/>
          <a:ln/>
        </p:spPr>
        <p:txBody>
          <a:bodyPr wrap="none" rtlCol="0" anchor="t"/>
          <a:lstStyle/>
          <a:p>
            <a:pPr marL="0" indent="0" algn="l">
              <a:lnSpc>
                <a:spcPts val="3086"/>
              </a:lnSpc>
              <a:buNone/>
            </a:pPr>
            <a:r>
              <a:rPr lang="en-US" sz="2469" b="1" kern="0" spc="-49" dirty="0">
                <a:solidFill>
                  <a:srgbClr val="E0D6DE"/>
                </a:solidFill>
                <a:latin typeface="Petrona" pitchFamily="34" charset="0"/>
                <a:ea typeface="Petrona" pitchFamily="34" charset="-122"/>
                <a:cs typeface="Petrona" pitchFamily="34" charset="-120"/>
              </a:rPr>
              <a:t>Detailed Metrics</a:t>
            </a:r>
            <a:endParaRPr lang="en-US" sz="2469" dirty="0"/>
          </a:p>
        </p:txBody>
      </p:sp>
      <p:sp>
        <p:nvSpPr>
          <p:cNvPr id="13" name="Text 7"/>
          <p:cNvSpPr/>
          <p:nvPr/>
        </p:nvSpPr>
        <p:spPr>
          <a:xfrm>
            <a:off x="7494389" y="4933712"/>
            <a:ext cx="2970728" cy="2293858"/>
          </a:xfrm>
          <a:prstGeom prst="rect">
            <a:avLst/>
          </a:prstGeom>
          <a:noFill/>
          <a:ln/>
        </p:spPr>
        <p:txBody>
          <a:bodyPr wrap="square" rtlCol="0" anchor="t"/>
          <a:lstStyle/>
          <a:p>
            <a:pPr marL="0" indent="0" algn="l">
              <a:lnSpc>
                <a:spcPts val="3010"/>
              </a:lnSpc>
              <a:buNone/>
            </a:pPr>
            <a:r>
              <a:rPr lang="en-US" sz="1881" kern="0" spc="-38" dirty="0">
                <a:solidFill>
                  <a:srgbClr val="E0D6DE"/>
                </a:solidFill>
                <a:latin typeface="Inter" pitchFamily="34" charset="0"/>
                <a:ea typeface="Inter" pitchFamily="34" charset="-122"/>
                <a:cs typeface="Inter" pitchFamily="34" charset="-120"/>
              </a:rPr>
              <a:t>The data includes information on land area, production volume, and harvest seasons, providing a comprehensive view of the agricultural landscape.</a:t>
            </a:r>
            <a:endParaRPr lang="en-US" sz="1881" dirty="0"/>
          </a:p>
        </p:txBody>
      </p:sp>
      <p:pic>
        <p:nvPicPr>
          <p:cNvPr id="14" name="Image 4" descr="preencoded.png"/>
          <p:cNvPicPr>
            <a:picLocks noChangeAspect="1"/>
          </p:cNvPicPr>
          <p:nvPr/>
        </p:nvPicPr>
        <p:blipFill>
          <a:blip r:embed="rId7"/>
          <a:stretch>
            <a:fillRect/>
          </a:stretch>
        </p:blipFill>
        <p:spPr>
          <a:xfrm>
            <a:off x="10823496" y="2263854"/>
            <a:ext cx="2970728" cy="1835944"/>
          </a:xfrm>
          <a:prstGeom prst="rect">
            <a:avLst/>
          </a:prstGeom>
        </p:spPr>
      </p:pic>
      <p:sp>
        <p:nvSpPr>
          <p:cNvPr id="15" name="Text 8"/>
          <p:cNvSpPr/>
          <p:nvPr/>
        </p:nvSpPr>
        <p:spPr>
          <a:xfrm>
            <a:off x="10823496" y="4398407"/>
            <a:ext cx="2970728" cy="391954"/>
          </a:xfrm>
          <a:prstGeom prst="rect">
            <a:avLst/>
          </a:prstGeom>
          <a:noFill/>
          <a:ln/>
        </p:spPr>
        <p:txBody>
          <a:bodyPr wrap="none" rtlCol="0" anchor="t"/>
          <a:lstStyle/>
          <a:p>
            <a:pPr marL="0" indent="0" algn="l">
              <a:lnSpc>
                <a:spcPts val="3086"/>
              </a:lnSpc>
              <a:buNone/>
            </a:pPr>
            <a:r>
              <a:rPr lang="en-US" sz="2469" b="1" kern="0" spc="-49" dirty="0">
                <a:solidFill>
                  <a:srgbClr val="E0D6DE"/>
                </a:solidFill>
                <a:latin typeface="Petrona" pitchFamily="34" charset="0"/>
                <a:ea typeface="Petrona" pitchFamily="34" charset="-122"/>
                <a:cs typeface="Petrona" pitchFamily="34" charset="-120"/>
              </a:rPr>
              <a:t>Top Contributors</a:t>
            </a:r>
            <a:endParaRPr lang="en-US" sz="2469" dirty="0"/>
          </a:p>
        </p:txBody>
      </p:sp>
      <p:sp>
        <p:nvSpPr>
          <p:cNvPr id="16" name="Text 9"/>
          <p:cNvSpPr/>
          <p:nvPr/>
        </p:nvSpPr>
        <p:spPr>
          <a:xfrm>
            <a:off x="10823496" y="4933712"/>
            <a:ext cx="2970728" cy="2293858"/>
          </a:xfrm>
          <a:prstGeom prst="rect">
            <a:avLst/>
          </a:prstGeom>
          <a:noFill/>
          <a:ln/>
        </p:spPr>
        <p:txBody>
          <a:bodyPr wrap="square" rtlCol="0" anchor="t"/>
          <a:lstStyle/>
          <a:p>
            <a:pPr marL="0" indent="0" algn="l">
              <a:lnSpc>
                <a:spcPts val="3010"/>
              </a:lnSpc>
              <a:buNone/>
            </a:pPr>
            <a:r>
              <a:rPr lang="en-US" sz="1881" kern="0" spc="-38" dirty="0">
                <a:solidFill>
                  <a:srgbClr val="E0D6DE"/>
                </a:solidFill>
                <a:latin typeface="Inter" pitchFamily="34" charset="0"/>
                <a:ea typeface="Inter" pitchFamily="34" charset="-122"/>
                <a:cs typeface="Inter" pitchFamily="34" charset="-120"/>
              </a:rPr>
              <a:t>The dataset highlights the leading crop-producing states and districts, with Uttar Pradesh, Madhya Pradesh, and Karnataka as the top producers.</a:t>
            </a:r>
            <a:endParaRPr lang="en-US" sz="1881" dirty="0"/>
          </a:p>
        </p:txBody>
      </p:sp>
    </p:spTree>
    <p:extLst>
      <p:ext uri="{BB962C8B-B14F-4D97-AF65-F5344CB8AC3E}">
        <p14:creationId xmlns:p14="http://schemas.microsoft.com/office/powerpoint/2010/main" val="4016960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6CD381E-9CAC-A564-E233-B8522CA5A1CC}"/>
              </a:ext>
            </a:extLst>
          </p:cNvPr>
          <p:cNvPicPr>
            <a:picLocks noChangeAspect="1"/>
          </p:cNvPicPr>
          <p:nvPr/>
        </p:nvPicPr>
        <p:blipFill rotWithShape="1">
          <a:blip r:embed="rId2">
            <a:extLst>
              <a:ext uri="{28A0092B-C50C-407E-A947-70E740481C1C}">
                <a14:useLocalDpi xmlns:a14="http://schemas.microsoft.com/office/drawing/2010/main" val="0"/>
              </a:ext>
            </a:extLst>
          </a:blip>
          <a:srcRect l="5001" r="29448"/>
          <a:stretch/>
        </p:blipFill>
        <p:spPr>
          <a:xfrm>
            <a:off x="1" y="0"/>
            <a:ext cx="7008431" cy="82296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76C6301-4806-4E73-B46E-0D8185508E89}"/>
              </a:ext>
            </a:extLst>
          </p:cNvPr>
          <p:cNvPicPr>
            <a:picLocks noChangeAspect="1"/>
          </p:cNvPicPr>
          <p:nvPr/>
        </p:nvPicPr>
        <p:blipFill rotWithShape="1">
          <a:blip r:embed="rId3">
            <a:extLst>
              <a:ext uri="{28A0092B-C50C-407E-A947-70E740481C1C}">
                <a14:useLocalDpi xmlns:a14="http://schemas.microsoft.com/office/drawing/2010/main" val="0"/>
              </a:ext>
            </a:extLst>
          </a:blip>
          <a:srcRect l="5123" r="16704"/>
          <a:stretch/>
        </p:blipFill>
        <p:spPr>
          <a:xfrm>
            <a:off x="7008433" y="0"/>
            <a:ext cx="7621967" cy="8229600"/>
          </a:xfrm>
          <a:prstGeom prst="rect">
            <a:avLst/>
          </a:prstGeom>
        </p:spPr>
      </p:pic>
    </p:spTree>
    <p:extLst>
      <p:ext uri="{BB962C8B-B14F-4D97-AF65-F5344CB8AC3E}">
        <p14:creationId xmlns:p14="http://schemas.microsoft.com/office/powerpoint/2010/main" val="2874867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90917"/>
          </a:xfrm>
          <a:prstGeom prst="rect">
            <a:avLst/>
          </a:prstGeom>
          <a:solidFill>
            <a:srgbClr val="0C0524">
              <a:alpha val="75000"/>
            </a:srgbClr>
          </a:solidFill>
          <a:ln/>
        </p:spPr>
        <p:txBody>
          <a:bodyPr/>
          <a:lstStyle/>
          <a:p>
            <a:endParaRPr lang="en-IN"/>
          </a:p>
        </p:txBody>
      </p:sp>
      <p:sp>
        <p:nvSpPr>
          <p:cNvPr id="4" name="Text 1"/>
          <p:cNvSpPr/>
          <p:nvPr/>
        </p:nvSpPr>
        <p:spPr>
          <a:xfrm>
            <a:off x="846773" y="665321"/>
            <a:ext cx="7051358" cy="793909"/>
          </a:xfrm>
          <a:prstGeom prst="rect">
            <a:avLst/>
          </a:prstGeom>
          <a:noFill/>
          <a:ln/>
        </p:spPr>
        <p:txBody>
          <a:bodyPr wrap="none" rtlCol="0" anchor="t"/>
          <a:lstStyle/>
          <a:p>
            <a:pPr marL="0" indent="0">
              <a:lnSpc>
                <a:spcPts val="6251"/>
              </a:lnSpc>
              <a:buNone/>
            </a:pPr>
            <a:r>
              <a:rPr lang="en-US" sz="5001" b="1" kern="0" spc="-100" dirty="0">
                <a:solidFill>
                  <a:srgbClr val="FF8AAF"/>
                </a:solidFill>
                <a:latin typeface="Petrona" pitchFamily="34" charset="0"/>
                <a:ea typeface="Petrona" pitchFamily="34" charset="-122"/>
                <a:cs typeface="Petrona" pitchFamily="34" charset="-120"/>
              </a:rPr>
              <a:t>Crop Production Insights</a:t>
            </a:r>
            <a:endParaRPr lang="en-US" sz="5001" dirty="0"/>
          </a:p>
        </p:txBody>
      </p:sp>
      <p:pic>
        <p:nvPicPr>
          <p:cNvPr id="5" name="Image 1" descr="preencoded.png"/>
          <p:cNvPicPr>
            <a:picLocks noChangeAspect="1"/>
          </p:cNvPicPr>
          <p:nvPr/>
        </p:nvPicPr>
        <p:blipFill>
          <a:blip r:embed="rId4"/>
          <a:stretch>
            <a:fillRect/>
          </a:stretch>
        </p:blipFill>
        <p:spPr>
          <a:xfrm>
            <a:off x="846773" y="1943100"/>
            <a:ext cx="4070271" cy="2515553"/>
          </a:xfrm>
          <a:prstGeom prst="rect">
            <a:avLst/>
          </a:prstGeom>
        </p:spPr>
      </p:pic>
      <p:sp>
        <p:nvSpPr>
          <p:cNvPr id="6" name="Text 2"/>
          <p:cNvSpPr/>
          <p:nvPr/>
        </p:nvSpPr>
        <p:spPr>
          <a:xfrm>
            <a:off x="846773" y="4761071"/>
            <a:ext cx="3175635" cy="396835"/>
          </a:xfrm>
          <a:prstGeom prst="rect">
            <a:avLst/>
          </a:prstGeom>
          <a:noFill/>
          <a:ln/>
        </p:spPr>
        <p:txBody>
          <a:bodyPr wrap="none" rtlCol="0" anchor="t"/>
          <a:lstStyle/>
          <a:p>
            <a:pPr marL="0" indent="0" algn="l">
              <a:lnSpc>
                <a:spcPts val="3126"/>
              </a:lnSpc>
              <a:buNone/>
            </a:pPr>
            <a:r>
              <a:rPr lang="en-US" sz="2501" b="1" kern="0" spc="-50" dirty="0">
                <a:solidFill>
                  <a:srgbClr val="E0D6DE"/>
                </a:solidFill>
                <a:latin typeface="Petrona" pitchFamily="34" charset="0"/>
                <a:ea typeface="Petrona" pitchFamily="34" charset="-122"/>
                <a:cs typeface="Petrona" pitchFamily="34" charset="-120"/>
              </a:rPr>
              <a:t>Seasonal Trends</a:t>
            </a:r>
            <a:endParaRPr lang="en-US" sz="2501" dirty="0"/>
          </a:p>
        </p:txBody>
      </p:sp>
      <p:sp>
        <p:nvSpPr>
          <p:cNvPr id="7" name="Text 3"/>
          <p:cNvSpPr/>
          <p:nvPr/>
        </p:nvSpPr>
        <p:spPr>
          <a:xfrm>
            <a:off x="846773" y="5303044"/>
            <a:ext cx="4070271" cy="1935361"/>
          </a:xfrm>
          <a:prstGeom prst="rect">
            <a:avLst/>
          </a:prstGeom>
          <a:noFill/>
          <a:ln/>
        </p:spPr>
        <p:txBody>
          <a:bodyPr wrap="square" rtlCol="0" anchor="t"/>
          <a:lstStyle/>
          <a:p>
            <a:pPr marL="0" indent="0" algn="l">
              <a:lnSpc>
                <a:spcPts val="3048"/>
              </a:lnSpc>
              <a:buNone/>
            </a:pPr>
            <a:r>
              <a:rPr lang="en-US" sz="1905" kern="0" spc="-38" dirty="0">
                <a:solidFill>
                  <a:srgbClr val="E0D6DE"/>
                </a:solidFill>
                <a:latin typeface="Inter" pitchFamily="34" charset="0"/>
                <a:ea typeface="Inter" pitchFamily="34" charset="-122"/>
                <a:cs typeface="Inter" pitchFamily="34" charset="-120"/>
              </a:rPr>
              <a:t>Distinct seasonal patterns in crop production, with certain crops thriving in specific seasons. Understanding these trends can optimize planting and harvesting.</a:t>
            </a:r>
            <a:endParaRPr lang="en-US" sz="1905" dirty="0"/>
          </a:p>
        </p:txBody>
      </p:sp>
      <p:pic>
        <p:nvPicPr>
          <p:cNvPr id="8" name="Image 2" descr="preencoded.png"/>
          <p:cNvPicPr>
            <a:picLocks noChangeAspect="1"/>
          </p:cNvPicPr>
          <p:nvPr/>
        </p:nvPicPr>
        <p:blipFill>
          <a:blip r:embed="rId5"/>
          <a:stretch>
            <a:fillRect/>
          </a:stretch>
        </p:blipFill>
        <p:spPr>
          <a:xfrm>
            <a:off x="5279946" y="1943100"/>
            <a:ext cx="4070390" cy="2515672"/>
          </a:xfrm>
          <a:prstGeom prst="rect">
            <a:avLst/>
          </a:prstGeom>
        </p:spPr>
      </p:pic>
      <p:sp>
        <p:nvSpPr>
          <p:cNvPr id="9" name="Text 4"/>
          <p:cNvSpPr/>
          <p:nvPr/>
        </p:nvSpPr>
        <p:spPr>
          <a:xfrm>
            <a:off x="5279946" y="4761190"/>
            <a:ext cx="3577947" cy="396835"/>
          </a:xfrm>
          <a:prstGeom prst="rect">
            <a:avLst/>
          </a:prstGeom>
          <a:noFill/>
          <a:ln/>
        </p:spPr>
        <p:txBody>
          <a:bodyPr wrap="none" rtlCol="0" anchor="t"/>
          <a:lstStyle/>
          <a:p>
            <a:pPr marL="0" indent="0" algn="l">
              <a:lnSpc>
                <a:spcPts val="3126"/>
              </a:lnSpc>
              <a:buNone/>
            </a:pPr>
            <a:r>
              <a:rPr lang="en-US" sz="2501" b="1" kern="0" spc="-50" dirty="0">
                <a:solidFill>
                  <a:srgbClr val="E0D6DE"/>
                </a:solidFill>
                <a:latin typeface="Petrona" pitchFamily="34" charset="0"/>
                <a:ea typeface="Petrona" pitchFamily="34" charset="-122"/>
                <a:cs typeface="Petrona" pitchFamily="34" charset="-120"/>
              </a:rPr>
              <a:t>Year-over-Year Variations</a:t>
            </a:r>
            <a:endParaRPr lang="en-US" sz="2501" dirty="0"/>
          </a:p>
        </p:txBody>
      </p:sp>
      <p:sp>
        <p:nvSpPr>
          <p:cNvPr id="10" name="Text 5"/>
          <p:cNvSpPr/>
          <p:nvPr/>
        </p:nvSpPr>
        <p:spPr>
          <a:xfrm>
            <a:off x="5279946" y="5303163"/>
            <a:ext cx="4070390" cy="1935361"/>
          </a:xfrm>
          <a:prstGeom prst="rect">
            <a:avLst/>
          </a:prstGeom>
          <a:noFill/>
          <a:ln/>
        </p:spPr>
        <p:txBody>
          <a:bodyPr wrap="square" rtlCol="0" anchor="t"/>
          <a:lstStyle/>
          <a:p>
            <a:pPr marL="0" indent="0" algn="l">
              <a:lnSpc>
                <a:spcPts val="3048"/>
              </a:lnSpc>
              <a:buNone/>
            </a:pPr>
            <a:r>
              <a:rPr lang="en-US" sz="1905" kern="0" spc="-38" dirty="0">
                <a:solidFill>
                  <a:srgbClr val="E0D6DE"/>
                </a:solidFill>
                <a:latin typeface="Inter" pitchFamily="34" charset="0"/>
                <a:ea typeface="Inter" pitchFamily="34" charset="-122"/>
                <a:cs typeface="Inter" pitchFamily="34" charset="-120"/>
              </a:rPr>
              <a:t>Significant year-over-year variations in crop yields, influenced by factors like weather, pests, and market conditions. Analyzing these can help stabilize production.</a:t>
            </a:r>
            <a:endParaRPr lang="en-US" sz="1905" dirty="0"/>
          </a:p>
        </p:txBody>
      </p:sp>
      <p:pic>
        <p:nvPicPr>
          <p:cNvPr id="11" name="Image 3" descr="preencoded.png"/>
          <p:cNvPicPr>
            <a:picLocks noChangeAspect="1"/>
          </p:cNvPicPr>
          <p:nvPr/>
        </p:nvPicPr>
        <p:blipFill>
          <a:blip r:embed="rId6"/>
          <a:stretch>
            <a:fillRect/>
          </a:stretch>
        </p:blipFill>
        <p:spPr>
          <a:xfrm>
            <a:off x="9713238" y="1943100"/>
            <a:ext cx="4070390" cy="2515672"/>
          </a:xfrm>
          <a:prstGeom prst="rect">
            <a:avLst/>
          </a:prstGeom>
        </p:spPr>
      </p:pic>
      <p:sp>
        <p:nvSpPr>
          <p:cNvPr id="12" name="Text 6"/>
          <p:cNvSpPr/>
          <p:nvPr/>
        </p:nvSpPr>
        <p:spPr>
          <a:xfrm>
            <a:off x="9713238" y="4761190"/>
            <a:ext cx="3175635" cy="396835"/>
          </a:xfrm>
          <a:prstGeom prst="rect">
            <a:avLst/>
          </a:prstGeom>
          <a:noFill/>
          <a:ln/>
        </p:spPr>
        <p:txBody>
          <a:bodyPr wrap="none" rtlCol="0" anchor="t"/>
          <a:lstStyle/>
          <a:p>
            <a:pPr marL="0" indent="0" algn="l">
              <a:lnSpc>
                <a:spcPts val="3126"/>
              </a:lnSpc>
              <a:buNone/>
            </a:pPr>
            <a:r>
              <a:rPr lang="en-US" sz="2501" b="1" kern="0" spc="-50" dirty="0">
                <a:solidFill>
                  <a:srgbClr val="E0D6DE"/>
                </a:solidFill>
                <a:latin typeface="Petrona" pitchFamily="34" charset="0"/>
                <a:ea typeface="Petrona" pitchFamily="34" charset="-122"/>
                <a:cs typeface="Petrona" pitchFamily="34" charset="-120"/>
              </a:rPr>
              <a:t>Emerging Trends</a:t>
            </a:r>
            <a:endParaRPr lang="en-US" sz="2501" dirty="0"/>
          </a:p>
        </p:txBody>
      </p:sp>
      <p:sp>
        <p:nvSpPr>
          <p:cNvPr id="13" name="Text 7"/>
          <p:cNvSpPr/>
          <p:nvPr/>
        </p:nvSpPr>
        <p:spPr>
          <a:xfrm>
            <a:off x="9713238" y="5303163"/>
            <a:ext cx="4070390" cy="2322433"/>
          </a:xfrm>
          <a:prstGeom prst="rect">
            <a:avLst/>
          </a:prstGeom>
          <a:noFill/>
          <a:ln/>
        </p:spPr>
        <p:txBody>
          <a:bodyPr wrap="square" rtlCol="0" anchor="t"/>
          <a:lstStyle/>
          <a:p>
            <a:pPr marL="0" indent="0" algn="l">
              <a:lnSpc>
                <a:spcPts val="3048"/>
              </a:lnSpc>
              <a:buNone/>
            </a:pPr>
            <a:r>
              <a:rPr lang="en-US" sz="1905" kern="0" spc="-38" dirty="0">
                <a:solidFill>
                  <a:srgbClr val="E0D6DE"/>
                </a:solidFill>
                <a:latin typeface="Inter" pitchFamily="34" charset="0"/>
                <a:ea typeface="Inter" pitchFamily="34" charset="-122"/>
                <a:cs typeface="Inter" pitchFamily="34" charset="-120"/>
              </a:rPr>
              <a:t>Analysis uncovers emerging trends in crop production, such as increasing popularity of certain crops or new farming techniques. These insights can guide policymakers.</a:t>
            </a:r>
            <a:endParaRPr lang="en-US" sz="1905" dirty="0"/>
          </a:p>
        </p:txBody>
      </p:sp>
    </p:spTree>
    <p:extLst>
      <p:ext uri="{BB962C8B-B14F-4D97-AF65-F5344CB8AC3E}">
        <p14:creationId xmlns:p14="http://schemas.microsoft.com/office/powerpoint/2010/main" val="3071551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298502"/>
          </a:xfrm>
          <a:prstGeom prst="rect">
            <a:avLst/>
          </a:prstGeom>
        </p:spPr>
      </p:pic>
      <p:pic>
        <p:nvPicPr>
          <p:cNvPr id="5" name="Image 2"/>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0" y="-787"/>
            <a:ext cx="14630400" cy="2299289"/>
          </a:xfrm>
          <a:prstGeom prst="rect">
            <a:avLst/>
          </a:prstGeom>
        </p:spPr>
      </p:pic>
      <p:sp>
        <p:nvSpPr>
          <p:cNvPr id="6" name="Text 1"/>
          <p:cNvSpPr/>
          <p:nvPr/>
        </p:nvSpPr>
        <p:spPr>
          <a:xfrm>
            <a:off x="2292787" y="2956679"/>
            <a:ext cx="5861685" cy="603290"/>
          </a:xfrm>
          <a:prstGeom prst="rect">
            <a:avLst/>
          </a:prstGeom>
          <a:noFill/>
          <a:ln/>
        </p:spPr>
        <p:txBody>
          <a:bodyPr wrap="none" rtlCol="0" anchor="t"/>
          <a:lstStyle/>
          <a:p>
            <a:pPr marL="0" indent="0">
              <a:lnSpc>
                <a:spcPts val="4751"/>
              </a:lnSpc>
              <a:buNone/>
            </a:pPr>
            <a:r>
              <a:rPr lang="en-US" sz="3801" b="1" kern="0" spc="-76" dirty="0">
                <a:solidFill>
                  <a:srgbClr val="FF8AAF"/>
                </a:solidFill>
                <a:latin typeface="Petrona" pitchFamily="34" charset="0"/>
                <a:ea typeface="Petrona" pitchFamily="34" charset="-122"/>
                <a:cs typeface="Petrona" pitchFamily="34" charset="-120"/>
              </a:rPr>
              <a:t>Predicting Crop Production</a:t>
            </a:r>
            <a:endParaRPr lang="en-US" sz="3801" dirty="0"/>
          </a:p>
        </p:txBody>
      </p:sp>
      <p:sp>
        <p:nvSpPr>
          <p:cNvPr id="7" name="Shape 2"/>
          <p:cNvSpPr/>
          <p:nvPr/>
        </p:nvSpPr>
        <p:spPr>
          <a:xfrm>
            <a:off x="2292787" y="3835718"/>
            <a:ext cx="3225760" cy="3735586"/>
          </a:xfrm>
          <a:prstGeom prst="roundRect">
            <a:avLst>
              <a:gd name="adj" fmla="val 2394"/>
            </a:avLst>
          </a:prstGeom>
          <a:solidFill>
            <a:srgbClr val="2F1D63"/>
          </a:solidFill>
          <a:ln w="7620">
            <a:solidFill>
              <a:srgbClr val="48367C"/>
            </a:solidFill>
            <a:prstDash val="solid"/>
          </a:ln>
        </p:spPr>
        <p:txBody>
          <a:bodyPr/>
          <a:lstStyle/>
          <a:p>
            <a:endParaRPr lang="en-IN"/>
          </a:p>
        </p:txBody>
      </p:sp>
      <p:sp>
        <p:nvSpPr>
          <p:cNvPr id="8" name="Text 3"/>
          <p:cNvSpPr/>
          <p:nvPr/>
        </p:nvSpPr>
        <p:spPr>
          <a:xfrm>
            <a:off x="2484239" y="4027170"/>
            <a:ext cx="2413516" cy="301585"/>
          </a:xfrm>
          <a:prstGeom prst="rect">
            <a:avLst/>
          </a:prstGeom>
          <a:noFill/>
          <a:ln/>
        </p:spPr>
        <p:txBody>
          <a:bodyPr wrap="none" rtlCol="0" anchor="t"/>
          <a:lstStyle/>
          <a:p>
            <a:pPr marL="0" indent="0">
              <a:lnSpc>
                <a:spcPts val="2376"/>
              </a:lnSpc>
              <a:buNone/>
            </a:pPr>
            <a:r>
              <a:rPr lang="en-US" sz="1900" b="1" kern="0" spc="-38" dirty="0">
                <a:solidFill>
                  <a:srgbClr val="E0D6DE"/>
                </a:solidFill>
                <a:latin typeface="Petrona" pitchFamily="34" charset="0"/>
                <a:ea typeface="Petrona" pitchFamily="34" charset="-122"/>
                <a:cs typeface="Petrona" pitchFamily="34" charset="-120"/>
              </a:rPr>
              <a:t>Key Indicators</a:t>
            </a:r>
            <a:endParaRPr lang="en-US" sz="1900" dirty="0"/>
          </a:p>
        </p:txBody>
      </p:sp>
      <p:sp>
        <p:nvSpPr>
          <p:cNvPr id="9" name="Text 4"/>
          <p:cNvSpPr/>
          <p:nvPr/>
        </p:nvSpPr>
        <p:spPr>
          <a:xfrm>
            <a:off x="2484239" y="4439007"/>
            <a:ext cx="2842855" cy="2646759"/>
          </a:xfrm>
          <a:prstGeom prst="rect">
            <a:avLst/>
          </a:prstGeom>
          <a:noFill/>
          <a:ln/>
        </p:spPr>
        <p:txBody>
          <a:bodyPr wrap="square" rtlCol="0" anchor="t"/>
          <a:lstStyle/>
          <a:p>
            <a:pPr marL="0" indent="0">
              <a:lnSpc>
                <a:spcPts val="2317"/>
              </a:lnSpc>
              <a:buNone/>
            </a:pPr>
            <a:r>
              <a:rPr lang="en-US" sz="1448" kern="0" spc="-29" dirty="0">
                <a:solidFill>
                  <a:srgbClr val="E0D6DE"/>
                </a:solidFill>
                <a:latin typeface="Inter" pitchFamily="34" charset="0"/>
                <a:ea typeface="Inter" pitchFamily="34" charset="-122"/>
                <a:cs typeface="Inter" pitchFamily="34" charset="-120"/>
              </a:rPr>
              <a:t>The analysis will identify the key indicators and metrics that have the most significant influence on crop production, such as weather patterns, soil quality, access to irrigation, and market demand. These insights can inform decision-making and resource allocation.</a:t>
            </a:r>
            <a:endParaRPr lang="en-US" sz="1448" dirty="0"/>
          </a:p>
        </p:txBody>
      </p:sp>
      <p:sp>
        <p:nvSpPr>
          <p:cNvPr id="10" name="Shape 5"/>
          <p:cNvSpPr/>
          <p:nvPr/>
        </p:nvSpPr>
        <p:spPr>
          <a:xfrm>
            <a:off x="5702379" y="3835718"/>
            <a:ext cx="3225760" cy="3735586"/>
          </a:xfrm>
          <a:prstGeom prst="roundRect">
            <a:avLst>
              <a:gd name="adj" fmla="val 2394"/>
            </a:avLst>
          </a:prstGeom>
          <a:solidFill>
            <a:srgbClr val="2F1D63"/>
          </a:solidFill>
          <a:ln w="7620">
            <a:solidFill>
              <a:srgbClr val="48367C"/>
            </a:solidFill>
            <a:prstDash val="solid"/>
          </a:ln>
        </p:spPr>
        <p:txBody>
          <a:bodyPr/>
          <a:lstStyle/>
          <a:p>
            <a:endParaRPr lang="en-IN"/>
          </a:p>
        </p:txBody>
      </p:sp>
      <p:sp>
        <p:nvSpPr>
          <p:cNvPr id="11" name="Text 6"/>
          <p:cNvSpPr/>
          <p:nvPr/>
        </p:nvSpPr>
        <p:spPr>
          <a:xfrm>
            <a:off x="5893832" y="4027170"/>
            <a:ext cx="2413516" cy="301585"/>
          </a:xfrm>
          <a:prstGeom prst="rect">
            <a:avLst/>
          </a:prstGeom>
          <a:noFill/>
          <a:ln/>
        </p:spPr>
        <p:txBody>
          <a:bodyPr wrap="none" rtlCol="0" anchor="t"/>
          <a:lstStyle/>
          <a:p>
            <a:pPr marL="0" indent="0">
              <a:lnSpc>
                <a:spcPts val="2376"/>
              </a:lnSpc>
              <a:buNone/>
            </a:pPr>
            <a:r>
              <a:rPr lang="en-US" sz="1900" b="1" kern="0" spc="-38" dirty="0">
                <a:solidFill>
                  <a:srgbClr val="E0D6DE"/>
                </a:solidFill>
                <a:latin typeface="Petrona" pitchFamily="34" charset="0"/>
                <a:ea typeface="Petrona" pitchFamily="34" charset="-122"/>
                <a:cs typeface="Petrona" pitchFamily="34" charset="-120"/>
              </a:rPr>
              <a:t>Predictive Modeling</a:t>
            </a:r>
            <a:endParaRPr lang="en-US" sz="1900" dirty="0"/>
          </a:p>
        </p:txBody>
      </p:sp>
      <p:sp>
        <p:nvSpPr>
          <p:cNvPr id="12" name="Text 7"/>
          <p:cNvSpPr/>
          <p:nvPr/>
        </p:nvSpPr>
        <p:spPr>
          <a:xfrm>
            <a:off x="5893832" y="4439007"/>
            <a:ext cx="2842855" cy="2646759"/>
          </a:xfrm>
          <a:prstGeom prst="rect">
            <a:avLst/>
          </a:prstGeom>
          <a:noFill/>
          <a:ln/>
        </p:spPr>
        <p:txBody>
          <a:bodyPr wrap="square" rtlCol="0" anchor="t"/>
          <a:lstStyle/>
          <a:p>
            <a:pPr marL="0" indent="0">
              <a:lnSpc>
                <a:spcPts val="2317"/>
              </a:lnSpc>
              <a:buNone/>
            </a:pPr>
            <a:r>
              <a:rPr lang="en-US" sz="1448" kern="0" spc="-29" dirty="0">
                <a:solidFill>
                  <a:srgbClr val="E0D6DE"/>
                </a:solidFill>
                <a:latin typeface="Inter" pitchFamily="34" charset="0"/>
                <a:ea typeface="Inter" pitchFamily="34" charset="-122"/>
                <a:cs typeface="Inter" pitchFamily="34" charset="-120"/>
              </a:rPr>
              <a:t>By leveraging advanced analytics and machine learning techniques, the analysis will aim to develop predictive models that can forecast crop production based on the identified key indicators. This can help stakeholders plan and prepare for future harvests more effectively.</a:t>
            </a:r>
            <a:endParaRPr lang="en-US" sz="1448" dirty="0"/>
          </a:p>
        </p:txBody>
      </p:sp>
      <p:sp>
        <p:nvSpPr>
          <p:cNvPr id="13" name="Shape 8"/>
          <p:cNvSpPr/>
          <p:nvPr/>
        </p:nvSpPr>
        <p:spPr>
          <a:xfrm>
            <a:off x="9119592" y="3835718"/>
            <a:ext cx="3225760" cy="3735586"/>
          </a:xfrm>
          <a:prstGeom prst="roundRect">
            <a:avLst>
              <a:gd name="adj" fmla="val 2394"/>
            </a:avLst>
          </a:prstGeom>
          <a:solidFill>
            <a:srgbClr val="2F1D63"/>
          </a:solidFill>
          <a:ln w="7620">
            <a:solidFill>
              <a:srgbClr val="48367C"/>
            </a:solidFill>
            <a:prstDash val="solid"/>
          </a:ln>
        </p:spPr>
        <p:txBody>
          <a:bodyPr/>
          <a:lstStyle/>
          <a:p>
            <a:endParaRPr lang="en-IN"/>
          </a:p>
        </p:txBody>
      </p:sp>
      <p:sp>
        <p:nvSpPr>
          <p:cNvPr id="14" name="Text 9"/>
          <p:cNvSpPr/>
          <p:nvPr/>
        </p:nvSpPr>
        <p:spPr>
          <a:xfrm>
            <a:off x="9303425" y="4027170"/>
            <a:ext cx="2413516" cy="301585"/>
          </a:xfrm>
          <a:prstGeom prst="rect">
            <a:avLst/>
          </a:prstGeom>
          <a:noFill/>
          <a:ln/>
        </p:spPr>
        <p:txBody>
          <a:bodyPr wrap="none" rtlCol="0" anchor="t"/>
          <a:lstStyle/>
          <a:p>
            <a:pPr marL="0" indent="0">
              <a:lnSpc>
                <a:spcPts val="2376"/>
              </a:lnSpc>
              <a:buNone/>
            </a:pPr>
            <a:r>
              <a:rPr lang="en-US" sz="1900" b="1" kern="0" spc="-38" dirty="0">
                <a:solidFill>
                  <a:srgbClr val="E0D6DE"/>
                </a:solidFill>
                <a:latin typeface="Petrona" pitchFamily="34" charset="0"/>
                <a:ea typeface="Petrona" pitchFamily="34" charset="-122"/>
                <a:cs typeface="Petrona" pitchFamily="34" charset="-120"/>
              </a:rPr>
              <a:t>Actionable Insights</a:t>
            </a:r>
            <a:endParaRPr lang="en-US" sz="1900" dirty="0"/>
          </a:p>
        </p:txBody>
      </p:sp>
      <p:sp>
        <p:nvSpPr>
          <p:cNvPr id="18" name="Text 10">
            <a:extLst>
              <a:ext uri="{FF2B5EF4-FFF2-40B4-BE49-F238E27FC236}">
                <a16:creationId xmlns:a16="http://schemas.microsoft.com/office/drawing/2014/main" id="{2BE7F67B-EE0C-6A8E-22FD-004CF37AEEBB}"/>
              </a:ext>
            </a:extLst>
          </p:cNvPr>
          <p:cNvSpPr/>
          <p:nvPr/>
        </p:nvSpPr>
        <p:spPr>
          <a:xfrm>
            <a:off x="9303425" y="4439007"/>
            <a:ext cx="2842855" cy="2940844"/>
          </a:xfrm>
          <a:prstGeom prst="rect">
            <a:avLst/>
          </a:prstGeom>
          <a:noFill/>
          <a:ln/>
        </p:spPr>
        <p:txBody>
          <a:bodyPr wrap="square" rtlCol="0" anchor="t"/>
          <a:lstStyle/>
          <a:p>
            <a:pPr marL="0" indent="0">
              <a:lnSpc>
                <a:spcPts val="2317"/>
              </a:lnSpc>
              <a:buNone/>
            </a:pPr>
            <a:r>
              <a:rPr lang="en-US" sz="1448" kern="0" spc="-29" dirty="0">
                <a:solidFill>
                  <a:srgbClr val="E0D6DE"/>
                </a:solidFill>
                <a:latin typeface="Inter" pitchFamily="34" charset="0"/>
                <a:ea typeface="Inter" pitchFamily="34" charset="-122"/>
                <a:cs typeface="Inter" pitchFamily="34" charset="-120"/>
              </a:rPr>
              <a:t>The analysis will translate the findings into actionable insights, such as recommendations for policy changes, infrastructure improvements, or targeted interventions to support and enhance crop production in India. These insights will be presented in the form of views, dashboards, and a comprehensive story.</a:t>
            </a:r>
            <a:endParaRPr lang="en-US" sz="1448" dirty="0"/>
          </a:p>
        </p:txBody>
      </p:sp>
    </p:spTree>
    <p:extLst>
      <p:ext uri="{BB962C8B-B14F-4D97-AF65-F5344CB8AC3E}">
        <p14:creationId xmlns:p14="http://schemas.microsoft.com/office/powerpoint/2010/main" val="415924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line&#10;&#10;Description automatically generated">
            <a:extLst>
              <a:ext uri="{FF2B5EF4-FFF2-40B4-BE49-F238E27FC236}">
                <a16:creationId xmlns:a16="http://schemas.microsoft.com/office/drawing/2014/main" id="{EE0A5C05-C73A-79ED-63C3-23885D942E3C}"/>
              </a:ext>
            </a:extLst>
          </p:cNvPr>
          <p:cNvPicPr>
            <a:picLocks noChangeAspect="1"/>
          </p:cNvPicPr>
          <p:nvPr/>
        </p:nvPicPr>
        <p:blipFill rotWithShape="1">
          <a:blip r:embed="rId2">
            <a:extLst>
              <a:ext uri="{28A0092B-C50C-407E-A947-70E740481C1C}">
                <a14:useLocalDpi xmlns:a14="http://schemas.microsoft.com/office/drawing/2010/main" val="0"/>
              </a:ext>
            </a:extLst>
          </a:blip>
          <a:srcRect l="1850" t="10725" r="7409" b="6301"/>
          <a:stretch/>
        </p:blipFill>
        <p:spPr>
          <a:xfrm>
            <a:off x="4424516" y="1"/>
            <a:ext cx="10205884" cy="3999761"/>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D342B150-F36A-0BD7-8F4D-305A22FA1079}"/>
              </a:ext>
            </a:extLst>
          </p:cNvPr>
          <p:cNvPicPr>
            <a:picLocks noChangeAspect="1"/>
          </p:cNvPicPr>
          <p:nvPr/>
        </p:nvPicPr>
        <p:blipFill rotWithShape="1">
          <a:blip r:embed="rId3">
            <a:extLst>
              <a:ext uri="{28A0092B-C50C-407E-A947-70E740481C1C}">
                <a14:useLocalDpi xmlns:a14="http://schemas.microsoft.com/office/drawing/2010/main" val="0"/>
              </a:ext>
            </a:extLst>
          </a:blip>
          <a:srcRect l="1218" t="9939" r="7829" b="1778"/>
          <a:stretch/>
        </p:blipFill>
        <p:spPr>
          <a:xfrm>
            <a:off x="5568990" y="3999762"/>
            <a:ext cx="9061408" cy="4229837"/>
          </a:xfrm>
          <a:prstGeom prst="rect">
            <a:avLst/>
          </a:prstGeom>
        </p:spPr>
      </p:pic>
      <p:pic>
        <p:nvPicPr>
          <p:cNvPr id="7" name="Picture 6" descr="A close-up of a computer code&#10;&#10;Description automatically generated">
            <a:extLst>
              <a:ext uri="{FF2B5EF4-FFF2-40B4-BE49-F238E27FC236}">
                <a16:creationId xmlns:a16="http://schemas.microsoft.com/office/drawing/2014/main" id="{E545BA79-88F2-E026-A799-8B2B1D85C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16" y="0"/>
            <a:ext cx="4332200" cy="1463040"/>
          </a:xfrm>
          <a:prstGeom prst="rect">
            <a:avLst/>
          </a:prstGeom>
        </p:spPr>
      </p:pic>
      <p:pic>
        <p:nvPicPr>
          <p:cNvPr id="9" name="Picture 8">
            <a:extLst>
              <a:ext uri="{FF2B5EF4-FFF2-40B4-BE49-F238E27FC236}">
                <a16:creationId xmlns:a16="http://schemas.microsoft.com/office/drawing/2014/main" id="{269C5827-C680-5F91-D6BA-3C33600A0415}"/>
              </a:ext>
            </a:extLst>
          </p:cNvPr>
          <p:cNvPicPr>
            <a:picLocks noChangeAspect="1"/>
          </p:cNvPicPr>
          <p:nvPr/>
        </p:nvPicPr>
        <p:blipFill rotWithShape="1">
          <a:blip r:embed="rId5">
            <a:extLst>
              <a:ext uri="{28A0092B-C50C-407E-A947-70E740481C1C}">
                <a14:useLocalDpi xmlns:a14="http://schemas.microsoft.com/office/drawing/2010/main" val="0"/>
              </a:ext>
            </a:extLst>
          </a:blip>
          <a:srcRect l="8144" t="3872"/>
          <a:stretch/>
        </p:blipFill>
        <p:spPr>
          <a:xfrm>
            <a:off x="0" y="3999762"/>
            <a:ext cx="5568989" cy="1191672"/>
          </a:xfrm>
          <a:prstGeom prst="rect">
            <a:avLst/>
          </a:prstGeom>
        </p:spPr>
      </p:pic>
    </p:spTree>
    <p:extLst>
      <p:ext uri="{BB962C8B-B14F-4D97-AF65-F5344CB8AC3E}">
        <p14:creationId xmlns:p14="http://schemas.microsoft.com/office/powerpoint/2010/main" val="51854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ifferent colored bars&#10;&#10;Description automatically generated">
            <a:extLst>
              <a:ext uri="{FF2B5EF4-FFF2-40B4-BE49-F238E27FC236}">
                <a16:creationId xmlns:a16="http://schemas.microsoft.com/office/drawing/2014/main" id="{BAA3BCCE-334B-415A-982F-EFA7477B51A6}"/>
              </a:ext>
            </a:extLst>
          </p:cNvPr>
          <p:cNvPicPr>
            <a:picLocks noChangeAspect="1"/>
          </p:cNvPicPr>
          <p:nvPr/>
        </p:nvPicPr>
        <p:blipFill rotWithShape="1">
          <a:blip r:embed="rId2">
            <a:extLst>
              <a:ext uri="{28A0092B-C50C-407E-A947-70E740481C1C}">
                <a14:useLocalDpi xmlns:a14="http://schemas.microsoft.com/office/drawing/2010/main" val="0"/>
              </a:ext>
            </a:extLst>
          </a:blip>
          <a:srcRect l="1534" t="10135" r="695" b="1778"/>
          <a:stretch/>
        </p:blipFill>
        <p:spPr>
          <a:xfrm>
            <a:off x="4920062" y="3858178"/>
            <a:ext cx="9710338" cy="4371422"/>
          </a:xfrm>
          <a:prstGeom prst="rect">
            <a:avLst/>
          </a:prstGeom>
        </p:spPr>
      </p:pic>
      <p:pic>
        <p:nvPicPr>
          <p:cNvPr id="4" name="Picture 3" descr="A comparison of a graph&#10;&#10;Description automatically generated with medium confidence">
            <a:extLst>
              <a:ext uri="{FF2B5EF4-FFF2-40B4-BE49-F238E27FC236}">
                <a16:creationId xmlns:a16="http://schemas.microsoft.com/office/drawing/2014/main" id="{D68275C4-EF63-02F4-7F29-13A038637E90}"/>
              </a:ext>
            </a:extLst>
          </p:cNvPr>
          <p:cNvPicPr>
            <a:picLocks noChangeAspect="1"/>
          </p:cNvPicPr>
          <p:nvPr/>
        </p:nvPicPr>
        <p:blipFill rotWithShape="1">
          <a:blip r:embed="rId3">
            <a:extLst>
              <a:ext uri="{28A0092B-C50C-407E-A947-70E740481C1C}">
                <a14:useLocalDpi xmlns:a14="http://schemas.microsoft.com/office/drawing/2010/main" val="0"/>
              </a:ext>
            </a:extLst>
          </a:blip>
          <a:srcRect l="5101" t="14337" r="11290" b="3082"/>
          <a:stretch/>
        </p:blipFill>
        <p:spPr>
          <a:xfrm>
            <a:off x="5781367" y="0"/>
            <a:ext cx="8849033" cy="3858178"/>
          </a:xfrm>
          <a:prstGeom prst="rect">
            <a:avLst/>
          </a:prstGeom>
        </p:spPr>
      </p:pic>
      <p:pic>
        <p:nvPicPr>
          <p:cNvPr id="2" name="Picture 1" descr="A screenshot of a computer code&#10;&#10;Description automatically generated">
            <a:extLst>
              <a:ext uri="{FF2B5EF4-FFF2-40B4-BE49-F238E27FC236}">
                <a16:creationId xmlns:a16="http://schemas.microsoft.com/office/drawing/2014/main" id="{F97173E5-D3F8-A210-2B52-761F4BF14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8177"/>
            <a:ext cx="4920062" cy="1999882"/>
          </a:xfrm>
          <a:prstGeom prst="rect">
            <a:avLst/>
          </a:prstGeom>
        </p:spPr>
      </p:pic>
      <p:pic>
        <p:nvPicPr>
          <p:cNvPr id="12" name="Picture 11" descr="A screen shot of a computer code&#10;&#10;Description automatically generated">
            <a:extLst>
              <a:ext uri="{FF2B5EF4-FFF2-40B4-BE49-F238E27FC236}">
                <a16:creationId xmlns:a16="http://schemas.microsoft.com/office/drawing/2014/main" id="{F3C77D61-68FB-59A2-4108-C0D78EFD29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
            <a:ext cx="5781366" cy="2607515"/>
          </a:xfrm>
          <a:prstGeom prst="rect">
            <a:avLst/>
          </a:prstGeom>
        </p:spPr>
      </p:pic>
    </p:spTree>
    <p:extLst>
      <p:ext uri="{BB962C8B-B14F-4D97-AF65-F5344CB8AC3E}">
        <p14:creationId xmlns:p14="http://schemas.microsoft.com/office/powerpoint/2010/main" val="885019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BD097E6E-D6B2-D608-CA1D-7FD2C2CAA35F}"/>
              </a:ext>
            </a:extLst>
          </p:cNvPr>
          <p:cNvPicPr>
            <a:picLocks noChangeAspect="1"/>
          </p:cNvPicPr>
          <p:nvPr/>
        </p:nvPicPr>
        <p:blipFill rotWithShape="1">
          <a:blip r:embed="rId2">
            <a:extLst>
              <a:ext uri="{28A0092B-C50C-407E-A947-70E740481C1C}">
                <a14:useLocalDpi xmlns:a14="http://schemas.microsoft.com/office/drawing/2010/main" val="0"/>
              </a:ext>
            </a:extLst>
          </a:blip>
          <a:srcRect l="4546" r="31998"/>
          <a:stretch/>
        </p:blipFill>
        <p:spPr>
          <a:xfrm>
            <a:off x="0" y="0"/>
            <a:ext cx="7315200" cy="82296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925551CC-E5AF-4744-1149-FA856526EDED}"/>
              </a:ext>
            </a:extLst>
          </p:cNvPr>
          <p:cNvPicPr>
            <a:picLocks noChangeAspect="1"/>
          </p:cNvPicPr>
          <p:nvPr/>
        </p:nvPicPr>
        <p:blipFill rotWithShape="1">
          <a:blip r:embed="rId3">
            <a:extLst>
              <a:ext uri="{28A0092B-C50C-407E-A947-70E740481C1C}">
                <a14:useLocalDpi xmlns:a14="http://schemas.microsoft.com/office/drawing/2010/main" val="0"/>
              </a:ext>
            </a:extLst>
          </a:blip>
          <a:srcRect l="5053" r="30937"/>
          <a:stretch/>
        </p:blipFill>
        <p:spPr>
          <a:xfrm>
            <a:off x="7315200" y="0"/>
            <a:ext cx="7315200" cy="8229600"/>
          </a:xfrm>
          <a:prstGeom prst="rect">
            <a:avLst/>
          </a:prstGeom>
        </p:spPr>
      </p:pic>
    </p:spTree>
    <p:extLst>
      <p:ext uri="{BB962C8B-B14F-4D97-AF65-F5344CB8AC3E}">
        <p14:creationId xmlns:p14="http://schemas.microsoft.com/office/powerpoint/2010/main" val="408918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p:cNvPicPr>
            <a:picLocks noChangeAspect="1"/>
          </p:cNvPicPr>
          <p:nvPr/>
        </p:nvPicPr>
        <p:blipFill rotWithShape="1">
          <a:blip r:embed="rId5">
            <a:extLst>
              <a:ext uri="{837473B0-CC2E-450A-ABE3-18F120FF3D39}">
                <a1611:picAttrSrcUrl xmlns:a1611="http://schemas.microsoft.com/office/drawing/2016/11/main" r:id="rId6"/>
              </a:ext>
            </a:extLst>
          </a:blip>
          <a:srcRect b="16371"/>
          <a:stretch/>
        </p:blipFill>
        <p:spPr>
          <a:xfrm>
            <a:off x="9143999" y="0"/>
            <a:ext cx="5486399" cy="8229600"/>
          </a:xfrm>
          <a:prstGeom prst="rect">
            <a:avLst/>
          </a:prstGeom>
        </p:spPr>
      </p:pic>
      <p:sp>
        <p:nvSpPr>
          <p:cNvPr id="6" name="Text 1"/>
          <p:cNvSpPr/>
          <p:nvPr/>
        </p:nvSpPr>
        <p:spPr>
          <a:xfrm>
            <a:off x="864037" y="1306235"/>
            <a:ext cx="6480810"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Dataset Description</a:t>
            </a:r>
            <a:endParaRPr lang="en-US" sz="5103" dirty="0"/>
          </a:p>
        </p:txBody>
      </p:sp>
      <p:sp>
        <p:nvSpPr>
          <p:cNvPr id="7" name="Shape 2"/>
          <p:cNvSpPr/>
          <p:nvPr/>
        </p:nvSpPr>
        <p:spPr>
          <a:xfrm>
            <a:off x="864037" y="2486501"/>
            <a:ext cx="7415927" cy="4436745"/>
          </a:xfrm>
          <a:prstGeom prst="roundRect">
            <a:avLst>
              <a:gd name="adj" fmla="val 2337"/>
            </a:avLst>
          </a:prstGeom>
          <a:noFill/>
          <a:ln w="15240">
            <a:solidFill>
              <a:srgbClr val="FFFFFF">
                <a:alpha val="24000"/>
              </a:srgbClr>
            </a:solidFill>
            <a:prstDash val="solid"/>
          </a:ln>
        </p:spPr>
        <p:txBody>
          <a:bodyPr/>
          <a:lstStyle/>
          <a:p>
            <a:endParaRPr lang="en-IN"/>
          </a:p>
        </p:txBody>
      </p:sp>
      <p:sp>
        <p:nvSpPr>
          <p:cNvPr id="8" name="Shape 3"/>
          <p:cNvSpPr/>
          <p:nvPr/>
        </p:nvSpPr>
        <p:spPr>
          <a:xfrm>
            <a:off x="879277" y="2501741"/>
            <a:ext cx="7385447" cy="706517"/>
          </a:xfrm>
          <a:prstGeom prst="rect">
            <a:avLst/>
          </a:prstGeom>
          <a:solidFill>
            <a:srgbClr val="FFFFFF">
              <a:alpha val="4000"/>
            </a:srgbClr>
          </a:solidFill>
          <a:ln/>
        </p:spPr>
        <p:txBody>
          <a:bodyPr/>
          <a:lstStyle/>
          <a:p>
            <a:endParaRPr lang="en-IN"/>
          </a:p>
        </p:txBody>
      </p:sp>
      <p:sp>
        <p:nvSpPr>
          <p:cNvPr id="9" name="Text 4"/>
          <p:cNvSpPr/>
          <p:nvPr/>
        </p:nvSpPr>
        <p:spPr>
          <a:xfrm>
            <a:off x="1126093" y="2657475"/>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Feature</a:t>
            </a:r>
            <a:endParaRPr lang="en-US" sz="1944" dirty="0"/>
          </a:p>
        </p:txBody>
      </p:sp>
      <p:sp>
        <p:nvSpPr>
          <p:cNvPr id="10" name="Text 5"/>
          <p:cNvSpPr/>
          <p:nvPr/>
        </p:nvSpPr>
        <p:spPr>
          <a:xfrm>
            <a:off x="4822627" y="2657475"/>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Description</a:t>
            </a:r>
            <a:endParaRPr lang="en-US" sz="1944" dirty="0"/>
          </a:p>
        </p:txBody>
      </p:sp>
      <p:sp>
        <p:nvSpPr>
          <p:cNvPr id="11" name="Shape 6"/>
          <p:cNvSpPr/>
          <p:nvPr/>
        </p:nvSpPr>
        <p:spPr>
          <a:xfrm>
            <a:off x="879277" y="3208258"/>
            <a:ext cx="7385447" cy="1101566"/>
          </a:xfrm>
          <a:prstGeom prst="rect">
            <a:avLst/>
          </a:prstGeom>
          <a:solidFill>
            <a:srgbClr val="000000">
              <a:alpha val="4000"/>
            </a:srgbClr>
          </a:solidFill>
          <a:ln/>
        </p:spPr>
        <p:txBody>
          <a:bodyPr/>
          <a:lstStyle/>
          <a:p>
            <a:endParaRPr lang="en-IN"/>
          </a:p>
        </p:txBody>
      </p:sp>
      <p:sp>
        <p:nvSpPr>
          <p:cNvPr id="12" name="Text 7"/>
          <p:cNvSpPr/>
          <p:nvPr/>
        </p:nvSpPr>
        <p:spPr>
          <a:xfrm>
            <a:off x="1126093" y="3363992"/>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Sales Volume</a:t>
            </a:r>
            <a:endParaRPr lang="en-US" sz="1944" dirty="0"/>
          </a:p>
        </p:txBody>
      </p:sp>
      <p:sp>
        <p:nvSpPr>
          <p:cNvPr id="13" name="Text 8"/>
          <p:cNvSpPr/>
          <p:nvPr/>
        </p:nvSpPr>
        <p:spPr>
          <a:xfrm>
            <a:off x="4822627" y="3363992"/>
            <a:ext cx="3195280"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Monthly sales figures across various categories.</a:t>
            </a:r>
            <a:endParaRPr lang="en-US" sz="1944" dirty="0"/>
          </a:p>
        </p:txBody>
      </p:sp>
      <p:sp>
        <p:nvSpPr>
          <p:cNvPr id="14" name="Shape 9"/>
          <p:cNvSpPr/>
          <p:nvPr/>
        </p:nvSpPr>
        <p:spPr>
          <a:xfrm>
            <a:off x="879277" y="4309824"/>
            <a:ext cx="7385447" cy="1496616"/>
          </a:xfrm>
          <a:prstGeom prst="rect">
            <a:avLst/>
          </a:prstGeom>
          <a:solidFill>
            <a:srgbClr val="FFFFFF">
              <a:alpha val="4000"/>
            </a:srgbClr>
          </a:solidFill>
          <a:ln/>
        </p:spPr>
        <p:txBody>
          <a:bodyPr/>
          <a:lstStyle/>
          <a:p>
            <a:endParaRPr lang="en-IN"/>
          </a:p>
        </p:txBody>
      </p:sp>
      <p:sp>
        <p:nvSpPr>
          <p:cNvPr id="15" name="Text 10"/>
          <p:cNvSpPr/>
          <p:nvPr/>
        </p:nvSpPr>
        <p:spPr>
          <a:xfrm>
            <a:off x="1126093" y="4465558"/>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Customer Demographics</a:t>
            </a:r>
            <a:endParaRPr lang="en-US" sz="1944" dirty="0"/>
          </a:p>
        </p:txBody>
      </p:sp>
      <p:sp>
        <p:nvSpPr>
          <p:cNvPr id="16" name="Text 11"/>
          <p:cNvSpPr/>
          <p:nvPr/>
        </p:nvSpPr>
        <p:spPr>
          <a:xfrm>
            <a:off x="4822627" y="4465558"/>
            <a:ext cx="3195280"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Information on customer profiles and buying patterns.</a:t>
            </a:r>
            <a:endParaRPr lang="en-US" sz="1944" dirty="0"/>
          </a:p>
        </p:txBody>
      </p:sp>
      <p:sp>
        <p:nvSpPr>
          <p:cNvPr id="17" name="Shape 12"/>
          <p:cNvSpPr/>
          <p:nvPr/>
        </p:nvSpPr>
        <p:spPr>
          <a:xfrm>
            <a:off x="879277" y="5806440"/>
            <a:ext cx="7385447" cy="1101566"/>
          </a:xfrm>
          <a:prstGeom prst="rect">
            <a:avLst/>
          </a:prstGeom>
          <a:solidFill>
            <a:srgbClr val="000000">
              <a:alpha val="4000"/>
            </a:srgbClr>
          </a:solidFill>
          <a:ln/>
        </p:spPr>
        <p:txBody>
          <a:bodyPr/>
          <a:lstStyle/>
          <a:p>
            <a:endParaRPr lang="en-IN"/>
          </a:p>
        </p:txBody>
      </p:sp>
      <p:sp>
        <p:nvSpPr>
          <p:cNvPr id="18" name="Text 13"/>
          <p:cNvSpPr/>
          <p:nvPr/>
        </p:nvSpPr>
        <p:spPr>
          <a:xfrm>
            <a:off x="1126093" y="5962174"/>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Time Period</a:t>
            </a:r>
            <a:endParaRPr lang="en-US" sz="1944" dirty="0"/>
          </a:p>
        </p:txBody>
      </p:sp>
      <p:sp>
        <p:nvSpPr>
          <p:cNvPr id="19" name="Text 14"/>
          <p:cNvSpPr/>
          <p:nvPr/>
        </p:nvSpPr>
        <p:spPr>
          <a:xfrm>
            <a:off x="4822627" y="5962174"/>
            <a:ext cx="3195280"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Data compiled monthly, annually, and seasonally.</a:t>
            </a:r>
            <a:endParaRPr lang="en-US" sz="194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e chart with numbers and a few different colored circles&#10;&#10;Description automatically generated">
            <a:extLst>
              <a:ext uri="{FF2B5EF4-FFF2-40B4-BE49-F238E27FC236}">
                <a16:creationId xmlns:a16="http://schemas.microsoft.com/office/drawing/2014/main" id="{6F75F357-7DB2-28CA-C910-E42EBFDA93BB}"/>
              </a:ext>
            </a:extLst>
          </p:cNvPr>
          <p:cNvPicPr>
            <a:picLocks noChangeAspect="1"/>
          </p:cNvPicPr>
          <p:nvPr/>
        </p:nvPicPr>
        <p:blipFill rotWithShape="1">
          <a:blip r:embed="rId2">
            <a:extLst>
              <a:ext uri="{28A0092B-C50C-407E-A947-70E740481C1C}">
                <a14:useLocalDpi xmlns:a14="http://schemas.microsoft.com/office/drawing/2010/main" val="0"/>
              </a:ext>
            </a:extLst>
          </a:blip>
          <a:srcRect l="26712" t="9749" r="2077" b="12976"/>
          <a:stretch/>
        </p:blipFill>
        <p:spPr>
          <a:xfrm>
            <a:off x="6996635" y="1651820"/>
            <a:ext cx="7633764" cy="6577781"/>
          </a:xfrm>
          <a:prstGeom prst="rect">
            <a:avLst/>
          </a:prstGeom>
        </p:spPr>
      </p:pic>
      <p:pic>
        <p:nvPicPr>
          <p:cNvPr id="3" name="Picture 2" descr="A graph of different colored rectangular shapes&#10;&#10;Description automatically generated">
            <a:extLst>
              <a:ext uri="{FF2B5EF4-FFF2-40B4-BE49-F238E27FC236}">
                <a16:creationId xmlns:a16="http://schemas.microsoft.com/office/drawing/2014/main" id="{C80726D5-8658-200A-0BFD-9F0E6235E1C6}"/>
              </a:ext>
            </a:extLst>
          </p:cNvPr>
          <p:cNvPicPr>
            <a:picLocks noChangeAspect="1"/>
          </p:cNvPicPr>
          <p:nvPr/>
        </p:nvPicPr>
        <p:blipFill rotWithShape="1">
          <a:blip r:embed="rId3">
            <a:extLst>
              <a:ext uri="{28A0092B-C50C-407E-A947-70E740481C1C}">
                <a14:useLocalDpi xmlns:a14="http://schemas.microsoft.com/office/drawing/2010/main" val="0"/>
              </a:ext>
            </a:extLst>
          </a:blip>
          <a:srcRect l="3954" r="1061"/>
          <a:stretch/>
        </p:blipFill>
        <p:spPr>
          <a:xfrm>
            <a:off x="1" y="2536721"/>
            <a:ext cx="6996634" cy="5692878"/>
          </a:xfrm>
          <a:prstGeom prst="rect">
            <a:avLst/>
          </a:prstGeom>
        </p:spPr>
      </p:pic>
      <p:pic>
        <p:nvPicPr>
          <p:cNvPr id="41" name="Picture 40" descr="A screen shot of a computer&#10;&#10;Description automatically generated">
            <a:extLst>
              <a:ext uri="{FF2B5EF4-FFF2-40B4-BE49-F238E27FC236}">
                <a16:creationId xmlns:a16="http://schemas.microsoft.com/office/drawing/2014/main" id="{E973EB42-D248-37E6-B37D-35F7987C0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6996631" cy="2536718"/>
          </a:xfrm>
          <a:prstGeom prst="rect">
            <a:avLst/>
          </a:prstGeom>
        </p:spPr>
      </p:pic>
      <p:pic>
        <p:nvPicPr>
          <p:cNvPr id="43" name="Picture 42">
            <a:extLst>
              <a:ext uri="{FF2B5EF4-FFF2-40B4-BE49-F238E27FC236}">
                <a16:creationId xmlns:a16="http://schemas.microsoft.com/office/drawing/2014/main" id="{16DB1973-DCC5-13B6-F585-C1951C50D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634" y="12023"/>
            <a:ext cx="7645566" cy="1639798"/>
          </a:xfrm>
          <a:prstGeom prst="rect">
            <a:avLst/>
          </a:prstGeom>
        </p:spPr>
      </p:pic>
    </p:spTree>
    <p:extLst>
      <p:ext uri="{BB962C8B-B14F-4D97-AF65-F5344CB8AC3E}">
        <p14:creationId xmlns:p14="http://schemas.microsoft.com/office/powerpoint/2010/main" val="3301334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pie chart with different colors&#10;&#10;Description automatically generated">
            <a:extLst>
              <a:ext uri="{FF2B5EF4-FFF2-40B4-BE49-F238E27FC236}">
                <a16:creationId xmlns:a16="http://schemas.microsoft.com/office/drawing/2014/main" id="{5B594EA5-D7D1-5FDB-B241-D66A72B32A69}"/>
              </a:ext>
            </a:extLst>
          </p:cNvPr>
          <p:cNvPicPr>
            <a:picLocks noChangeAspect="1"/>
          </p:cNvPicPr>
          <p:nvPr/>
        </p:nvPicPr>
        <p:blipFill rotWithShape="1">
          <a:blip r:embed="rId2">
            <a:extLst>
              <a:ext uri="{28A0092B-C50C-407E-A947-70E740481C1C}">
                <a14:useLocalDpi xmlns:a14="http://schemas.microsoft.com/office/drawing/2010/main" val="0"/>
              </a:ext>
            </a:extLst>
          </a:blip>
          <a:srcRect l="4011" r="2406"/>
          <a:stretch/>
        </p:blipFill>
        <p:spPr>
          <a:xfrm>
            <a:off x="0" y="1651819"/>
            <a:ext cx="7315200" cy="6577781"/>
          </a:xfrm>
          <a:prstGeom prst="rect">
            <a:avLst/>
          </a:prstGeom>
        </p:spPr>
      </p:pic>
      <p:pic>
        <p:nvPicPr>
          <p:cNvPr id="5" name="Picture 4" descr="A graph of blue bars&#10;&#10;Description automatically generated with medium confidence">
            <a:extLst>
              <a:ext uri="{FF2B5EF4-FFF2-40B4-BE49-F238E27FC236}">
                <a16:creationId xmlns:a16="http://schemas.microsoft.com/office/drawing/2014/main" id="{DE834EF9-DDE4-3B4A-5633-005E79E617CE}"/>
              </a:ext>
            </a:extLst>
          </p:cNvPr>
          <p:cNvPicPr>
            <a:picLocks noChangeAspect="1"/>
          </p:cNvPicPr>
          <p:nvPr/>
        </p:nvPicPr>
        <p:blipFill rotWithShape="1">
          <a:blip r:embed="rId3">
            <a:extLst>
              <a:ext uri="{28A0092B-C50C-407E-A947-70E740481C1C}">
                <a14:useLocalDpi xmlns:a14="http://schemas.microsoft.com/office/drawing/2010/main" val="0"/>
              </a:ext>
            </a:extLst>
          </a:blip>
          <a:srcRect l="3195" r="1854"/>
          <a:stretch/>
        </p:blipFill>
        <p:spPr>
          <a:xfrm>
            <a:off x="7315200" y="1651819"/>
            <a:ext cx="7315200" cy="6577781"/>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EF36A286-3EEE-F75F-89B2-925F0FBD3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8" y="0"/>
            <a:ext cx="7324979" cy="1651819"/>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A225B253-D317-771A-235D-E51545F5A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0"/>
            <a:ext cx="7315200" cy="1600339"/>
          </a:xfrm>
          <a:prstGeom prst="rect">
            <a:avLst/>
          </a:prstGeom>
        </p:spPr>
      </p:pic>
    </p:spTree>
    <p:extLst>
      <p:ext uri="{BB962C8B-B14F-4D97-AF65-F5344CB8AC3E}">
        <p14:creationId xmlns:p14="http://schemas.microsoft.com/office/powerpoint/2010/main" val="1179076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ue and black bars&#10;&#10;Description automatically generated">
            <a:extLst>
              <a:ext uri="{FF2B5EF4-FFF2-40B4-BE49-F238E27FC236}">
                <a16:creationId xmlns:a16="http://schemas.microsoft.com/office/drawing/2014/main" id="{B414C20D-D441-04CB-EBD1-6782CED6C843}"/>
              </a:ext>
            </a:extLst>
          </p:cNvPr>
          <p:cNvPicPr>
            <a:picLocks noChangeAspect="1"/>
          </p:cNvPicPr>
          <p:nvPr/>
        </p:nvPicPr>
        <p:blipFill rotWithShape="1">
          <a:blip r:embed="rId2">
            <a:extLst>
              <a:ext uri="{28A0092B-C50C-407E-A947-70E740481C1C}">
                <a14:useLocalDpi xmlns:a14="http://schemas.microsoft.com/office/drawing/2010/main" val="0"/>
              </a:ext>
            </a:extLst>
          </a:blip>
          <a:srcRect l="4255" r="2583"/>
          <a:stretch/>
        </p:blipFill>
        <p:spPr>
          <a:xfrm>
            <a:off x="0" y="0"/>
            <a:ext cx="7315200" cy="8229600"/>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EECB9FBB-943D-D651-0818-21E1CA4B9D44}"/>
              </a:ext>
            </a:extLst>
          </p:cNvPr>
          <p:cNvPicPr>
            <a:picLocks noChangeAspect="1"/>
          </p:cNvPicPr>
          <p:nvPr/>
        </p:nvPicPr>
        <p:blipFill rotWithShape="1">
          <a:blip r:embed="rId3">
            <a:extLst>
              <a:ext uri="{28A0092B-C50C-407E-A947-70E740481C1C}">
                <a14:useLocalDpi xmlns:a14="http://schemas.microsoft.com/office/drawing/2010/main" val="0"/>
              </a:ext>
            </a:extLst>
          </a:blip>
          <a:srcRect l="3654" r="2332"/>
          <a:stretch/>
        </p:blipFill>
        <p:spPr>
          <a:xfrm>
            <a:off x="7315200" y="3114861"/>
            <a:ext cx="7315200" cy="5114738"/>
          </a:xfrm>
          <a:prstGeom prst="rect">
            <a:avLst/>
          </a:prstGeom>
        </p:spPr>
      </p:pic>
      <p:pic>
        <p:nvPicPr>
          <p:cNvPr id="2" name="Picture 1">
            <a:extLst>
              <a:ext uri="{FF2B5EF4-FFF2-40B4-BE49-F238E27FC236}">
                <a16:creationId xmlns:a16="http://schemas.microsoft.com/office/drawing/2014/main" id="{EAA99B9A-24FE-586B-886F-50B55B81A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
            <a:ext cx="7315200" cy="3114859"/>
          </a:xfrm>
          <a:prstGeom prst="rect">
            <a:avLst/>
          </a:prstGeom>
        </p:spPr>
      </p:pic>
    </p:spTree>
    <p:extLst>
      <p:ext uri="{BB962C8B-B14F-4D97-AF65-F5344CB8AC3E}">
        <p14:creationId xmlns:p14="http://schemas.microsoft.com/office/powerpoint/2010/main" val="2827695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text on it&#10;&#10;Description automatically generated">
            <a:extLst>
              <a:ext uri="{FF2B5EF4-FFF2-40B4-BE49-F238E27FC236}">
                <a16:creationId xmlns:a16="http://schemas.microsoft.com/office/drawing/2014/main" id="{A9E1DAD4-94BA-5617-5E91-9DB27AACA7E3}"/>
              </a:ext>
            </a:extLst>
          </p:cNvPr>
          <p:cNvPicPr>
            <a:picLocks noChangeAspect="1"/>
          </p:cNvPicPr>
          <p:nvPr/>
        </p:nvPicPr>
        <p:blipFill rotWithShape="1">
          <a:blip r:embed="rId2">
            <a:extLst>
              <a:ext uri="{28A0092B-C50C-407E-A947-70E740481C1C}">
                <a14:useLocalDpi xmlns:a14="http://schemas.microsoft.com/office/drawing/2010/main" val="0"/>
              </a:ext>
            </a:extLst>
          </a:blip>
          <a:srcRect l="1850" t="10725" r="1744" b="1778"/>
          <a:stretch/>
        </p:blipFill>
        <p:spPr>
          <a:xfrm>
            <a:off x="4070556" y="2"/>
            <a:ext cx="10559845" cy="4648691"/>
          </a:xfrm>
          <a:prstGeom prst="rect">
            <a:avLst/>
          </a:prstGeom>
        </p:spPr>
      </p:pic>
      <p:pic>
        <p:nvPicPr>
          <p:cNvPr id="8" name="Picture 7" descr="A graph with purple dots&#10;&#10;Description automatically generated">
            <a:extLst>
              <a:ext uri="{FF2B5EF4-FFF2-40B4-BE49-F238E27FC236}">
                <a16:creationId xmlns:a16="http://schemas.microsoft.com/office/drawing/2014/main" id="{9CC236B2-CD4D-FE7D-ABC7-1E3D8E8B35F7}"/>
              </a:ext>
            </a:extLst>
          </p:cNvPr>
          <p:cNvPicPr>
            <a:picLocks noChangeAspect="1"/>
          </p:cNvPicPr>
          <p:nvPr/>
        </p:nvPicPr>
        <p:blipFill rotWithShape="1">
          <a:blip r:embed="rId3">
            <a:extLst>
              <a:ext uri="{28A0092B-C50C-407E-A947-70E740481C1C}">
                <a14:useLocalDpi xmlns:a14="http://schemas.microsoft.com/office/drawing/2010/main" val="0"/>
              </a:ext>
            </a:extLst>
          </a:blip>
          <a:srcRect l="1849" t="9742" r="1849" b="6292"/>
          <a:stretch/>
        </p:blipFill>
        <p:spPr>
          <a:xfrm>
            <a:off x="4802076" y="4648693"/>
            <a:ext cx="9828325" cy="3580907"/>
          </a:xfrm>
          <a:prstGeom prst="rect">
            <a:avLst/>
          </a:prstGeom>
        </p:spPr>
      </p:pic>
      <p:pic>
        <p:nvPicPr>
          <p:cNvPr id="2" name="Picture 1" descr="A white background with red and blue text&#10;&#10;Description automatically generated">
            <a:extLst>
              <a:ext uri="{FF2B5EF4-FFF2-40B4-BE49-F238E27FC236}">
                <a16:creationId xmlns:a16="http://schemas.microsoft.com/office/drawing/2014/main" id="{873D7B70-DA88-BE48-9E30-804A7E97C525}"/>
              </a:ext>
            </a:extLst>
          </p:cNvPr>
          <p:cNvPicPr>
            <a:picLocks noChangeAspect="1"/>
          </p:cNvPicPr>
          <p:nvPr/>
        </p:nvPicPr>
        <p:blipFill rotWithShape="1">
          <a:blip r:embed="rId4">
            <a:extLst>
              <a:ext uri="{28A0092B-C50C-407E-A947-70E740481C1C}">
                <a14:useLocalDpi xmlns:a14="http://schemas.microsoft.com/office/drawing/2010/main" val="0"/>
              </a:ext>
            </a:extLst>
          </a:blip>
          <a:srcRect l="11294"/>
          <a:stretch/>
        </p:blipFill>
        <p:spPr>
          <a:xfrm>
            <a:off x="1" y="4648692"/>
            <a:ext cx="4802075" cy="1604624"/>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291E66F8-8966-75B5-2D00-64FE74993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
            <a:ext cx="4070555" cy="1333254"/>
          </a:xfrm>
          <a:prstGeom prst="rect">
            <a:avLst/>
          </a:prstGeom>
        </p:spPr>
      </p:pic>
    </p:spTree>
    <p:extLst>
      <p:ext uri="{BB962C8B-B14F-4D97-AF65-F5344CB8AC3E}">
        <p14:creationId xmlns:p14="http://schemas.microsoft.com/office/powerpoint/2010/main" val="3622254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71CA99C-E4D1-E1C2-B11B-BD75A27AE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80" y="916742"/>
            <a:ext cx="13013040" cy="70506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FC6D39-5598-6AF3-A764-85227467F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4339034" cy="4307197"/>
          </a:xfrm>
          <a:prstGeom prst="rect">
            <a:avLst/>
          </a:prstGeom>
        </p:spPr>
      </p:pic>
    </p:spTree>
    <p:extLst>
      <p:ext uri="{BB962C8B-B14F-4D97-AF65-F5344CB8AC3E}">
        <p14:creationId xmlns:p14="http://schemas.microsoft.com/office/powerpoint/2010/main" val="3364666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bars&#10;&#10;Description automatically generated">
            <a:extLst>
              <a:ext uri="{FF2B5EF4-FFF2-40B4-BE49-F238E27FC236}">
                <a16:creationId xmlns:a16="http://schemas.microsoft.com/office/drawing/2014/main" id="{A4FEF3AE-43CB-CDE2-9246-5FD024D1B870}"/>
              </a:ext>
            </a:extLst>
          </p:cNvPr>
          <p:cNvPicPr>
            <a:picLocks noChangeAspect="1"/>
          </p:cNvPicPr>
          <p:nvPr/>
        </p:nvPicPr>
        <p:blipFill rotWithShape="1">
          <a:blip r:embed="rId2">
            <a:extLst>
              <a:ext uri="{28A0092B-C50C-407E-A947-70E740481C1C}">
                <a14:useLocalDpi xmlns:a14="http://schemas.microsoft.com/office/drawing/2010/main" val="0"/>
              </a:ext>
            </a:extLst>
          </a:blip>
          <a:srcRect l="3785" r="924"/>
          <a:stretch/>
        </p:blipFill>
        <p:spPr>
          <a:xfrm>
            <a:off x="1" y="1663618"/>
            <a:ext cx="6347705" cy="6565982"/>
          </a:xfrm>
          <a:prstGeom prst="rect">
            <a:avLst/>
          </a:prstGeom>
        </p:spPr>
      </p:pic>
      <p:pic>
        <p:nvPicPr>
          <p:cNvPr id="2" name="Picture 1" descr="A screenshot of a computer code&#10;&#10;Description automatically generated">
            <a:extLst>
              <a:ext uri="{FF2B5EF4-FFF2-40B4-BE49-F238E27FC236}">
                <a16:creationId xmlns:a16="http://schemas.microsoft.com/office/drawing/2014/main" id="{30ACC52B-14F8-1368-8618-D1B99B84B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6347705" cy="1663618"/>
          </a:xfrm>
          <a:prstGeom prst="rect">
            <a:avLst/>
          </a:prstGeom>
        </p:spPr>
      </p:pic>
      <p:pic>
        <p:nvPicPr>
          <p:cNvPr id="5" name="Picture 4" descr="A chart with many small colored dots&#10;&#10;Description automatically generated">
            <a:extLst>
              <a:ext uri="{FF2B5EF4-FFF2-40B4-BE49-F238E27FC236}">
                <a16:creationId xmlns:a16="http://schemas.microsoft.com/office/drawing/2014/main" id="{EEF995C4-6879-13EC-EAB2-7559B01BF1C5}"/>
              </a:ext>
            </a:extLst>
          </p:cNvPr>
          <p:cNvPicPr>
            <a:picLocks noChangeAspect="1"/>
          </p:cNvPicPr>
          <p:nvPr/>
        </p:nvPicPr>
        <p:blipFill rotWithShape="1">
          <a:blip r:embed="rId4">
            <a:extLst>
              <a:ext uri="{28A0092B-C50C-407E-A947-70E740481C1C}">
                <a14:useLocalDpi xmlns:a14="http://schemas.microsoft.com/office/drawing/2010/main" val="0"/>
              </a:ext>
            </a:extLst>
          </a:blip>
          <a:srcRect l="3976" r="2340"/>
          <a:stretch/>
        </p:blipFill>
        <p:spPr>
          <a:xfrm>
            <a:off x="6347706" y="1663617"/>
            <a:ext cx="8282692" cy="6565984"/>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BFAA15CF-0076-F296-2FDC-E55390906E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707" y="2527"/>
            <a:ext cx="8282694" cy="1661088"/>
          </a:xfrm>
          <a:prstGeom prst="rect">
            <a:avLst/>
          </a:prstGeom>
        </p:spPr>
      </p:pic>
    </p:spTree>
    <p:extLst>
      <p:ext uri="{BB962C8B-B14F-4D97-AF65-F5344CB8AC3E}">
        <p14:creationId xmlns:p14="http://schemas.microsoft.com/office/powerpoint/2010/main" val="3336440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going up&#10;&#10;Description automatically generated">
            <a:extLst>
              <a:ext uri="{FF2B5EF4-FFF2-40B4-BE49-F238E27FC236}">
                <a16:creationId xmlns:a16="http://schemas.microsoft.com/office/drawing/2014/main" id="{9073E78F-EA9A-3591-8F75-27834EA20983}"/>
              </a:ext>
            </a:extLst>
          </p:cNvPr>
          <p:cNvPicPr>
            <a:picLocks noChangeAspect="1"/>
          </p:cNvPicPr>
          <p:nvPr/>
        </p:nvPicPr>
        <p:blipFill rotWithShape="1">
          <a:blip r:embed="rId2">
            <a:extLst>
              <a:ext uri="{28A0092B-C50C-407E-A947-70E740481C1C}">
                <a14:useLocalDpi xmlns:a14="http://schemas.microsoft.com/office/drawing/2010/main" val="0"/>
              </a:ext>
            </a:extLst>
          </a:blip>
          <a:srcRect l="1534" t="6793" r="6570" b="6105"/>
          <a:stretch/>
        </p:blipFill>
        <p:spPr>
          <a:xfrm>
            <a:off x="5392011" y="0"/>
            <a:ext cx="9238390" cy="4114800"/>
          </a:xfrm>
          <a:prstGeom prst="rect">
            <a:avLst/>
          </a:prstGeom>
        </p:spPr>
      </p:pic>
      <p:pic>
        <p:nvPicPr>
          <p:cNvPr id="5" name="Picture 4" descr="A close-up of a graph&#10;&#10;Description automatically generated">
            <a:extLst>
              <a:ext uri="{FF2B5EF4-FFF2-40B4-BE49-F238E27FC236}">
                <a16:creationId xmlns:a16="http://schemas.microsoft.com/office/drawing/2014/main" id="{6500507D-C705-9AE1-2234-3CFF486DB429}"/>
              </a:ext>
            </a:extLst>
          </p:cNvPr>
          <p:cNvPicPr>
            <a:picLocks noChangeAspect="1"/>
          </p:cNvPicPr>
          <p:nvPr/>
        </p:nvPicPr>
        <p:blipFill rotWithShape="1">
          <a:blip r:embed="rId3">
            <a:extLst>
              <a:ext uri="{28A0092B-C50C-407E-A947-70E740481C1C}">
                <a14:useLocalDpi xmlns:a14="http://schemas.microsoft.com/office/drawing/2010/main" val="0"/>
              </a:ext>
            </a:extLst>
          </a:blip>
          <a:srcRect l="4786" t="12494" r="11605" b="1975"/>
          <a:stretch/>
        </p:blipFill>
        <p:spPr>
          <a:xfrm>
            <a:off x="7350600" y="4114800"/>
            <a:ext cx="7091024" cy="4114800"/>
          </a:xfrm>
          <a:prstGeom prst="rect">
            <a:avLst/>
          </a:prstGeom>
        </p:spPr>
      </p:pic>
      <p:pic>
        <p:nvPicPr>
          <p:cNvPr id="2" name="Picture 1" descr="A screenshot of a computer code&#10;&#10;Description automatically generated">
            <a:extLst>
              <a:ext uri="{FF2B5EF4-FFF2-40B4-BE49-F238E27FC236}">
                <a16:creationId xmlns:a16="http://schemas.microsoft.com/office/drawing/2014/main" id="{DB693106-3182-07F3-D591-4F527560F2EE}"/>
              </a:ext>
            </a:extLst>
          </p:cNvPr>
          <p:cNvPicPr>
            <a:picLocks noChangeAspect="1"/>
          </p:cNvPicPr>
          <p:nvPr/>
        </p:nvPicPr>
        <p:blipFill rotWithShape="1">
          <a:blip r:embed="rId4">
            <a:extLst>
              <a:ext uri="{28A0092B-C50C-407E-A947-70E740481C1C}">
                <a14:useLocalDpi xmlns:a14="http://schemas.microsoft.com/office/drawing/2010/main" val="0"/>
              </a:ext>
            </a:extLst>
          </a:blip>
          <a:srcRect l="7358"/>
          <a:stretch/>
        </p:blipFill>
        <p:spPr>
          <a:xfrm>
            <a:off x="0" y="4311691"/>
            <a:ext cx="7279804" cy="3917909"/>
          </a:xfrm>
          <a:prstGeom prst="rect">
            <a:avLst/>
          </a:prstGeom>
        </p:spPr>
      </p:pic>
      <p:pic>
        <p:nvPicPr>
          <p:cNvPr id="6" name="Picture 5">
            <a:extLst>
              <a:ext uri="{FF2B5EF4-FFF2-40B4-BE49-F238E27FC236}">
                <a16:creationId xmlns:a16="http://schemas.microsoft.com/office/drawing/2014/main" id="{178DC710-27F5-5D20-2BC7-4C1E5B4A5294}"/>
              </a:ext>
            </a:extLst>
          </p:cNvPr>
          <p:cNvPicPr>
            <a:picLocks noChangeAspect="1"/>
          </p:cNvPicPr>
          <p:nvPr/>
        </p:nvPicPr>
        <p:blipFill rotWithShape="1">
          <a:blip r:embed="rId5">
            <a:extLst>
              <a:ext uri="{28A0092B-C50C-407E-A947-70E740481C1C}">
                <a14:useLocalDpi xmlns:a14="http://schemas.microsoft.com/office/drawing/2010/main" val="0"/>
              </a:ext>
            </a:extLst>
          </a:blip>
          <a:srcRect l="9862"/>
          <a:stretch/>
        </p:blipFill>
        <p:spPr>
          <a:xfrm>
            <a:off x="0" y="1"/>
            <a:ext cx="5392010" cy="1132676"/>
          </a:xfrm>
          <a:prstGeom prst="rect">
            <a:avLst/>
          </a:prstGeom>
        </p:spPr>
      </p:pic>
    </p:spTree>
    <p:extLst>
      <p:ext uri="{BB962C8B-B14F-4D97-AF65-F5344CB8AC3E}">
        <p14:creationId xmlns:p14="http://schemas.microsoft.com/office/powerpoint/2010/main" val="117614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with medium confidence">
            <a:extLst>
              <a:ext uri="{FF2B5EF4-FFF2-40B4-BE49-F238E27FC236}">
                <a16:creationId xmlns:a16="http://schemas.microsoft.com/office/drawing/2014/main" id="{EFDF7020-35DD-480A-77D6-DB46247E0DE8}"/>
              </a:ext>
            </a:extLst>
          </p:cNvPr>
          <p:cNvPicPr>
            <a:picLocks noChangeAspect="1"/>
          </p:cNvPicPr>
          <p:nvPr/>
        </p:nvPicPr>
        <p:blipFill rotWithShape="1">
          <a:blip r:embed="rId2">
            <a:extLst>
              <a:ext uri="{28A0092B-C50C-407E-A947-70E740481C1C}">
                <a14:useLocalDpi xmlns:a14="http://schemas.microsoft.com/office/drawing/2010/main" val="0"/>
              </a:ext>
            </a:extLst>
          </a:blip>
          <a:srcRect l="2269" t="10332" r="7304" b="1385"/>
          <a:stretch/>
        </p:blipFill>
        <p:spPr>
          <a:xfrm>
            <a:off x="4459912" y="4114800"/>
            <a:ext cx="10170488" cy="4114800"/>
          </a:xfrm>
          <a:prstGeom prst="rect">
            <a:avLst/>
          </a:prstGeom>
        </p:spPr>
      </p:pic>
      <p:pic>
        <p:nvPicPr>
          <p:cNvPr id="4" name="Picture 3" descr="A graph of blue bars&#10;&#10;Description automatically generated with medium confidence">
            <a:extLst>
              <a:ext uri="{FF2B5EF4-FFF2-40B4-BE49-F238E27FC236}">
                <a16:creationId xmlns:a16="http://schemas.microsoft.com/office/drawing/2014/main" id="{EA492457-A073-4758-F380-73BE949ADE9C}"/>
              </a:ext>
            </a:extLst>
          </p:cNvPr>
          <p:cNvPicPr>
            <a:picLocks noChangeAspect="1"/>
          </p:cNvPicPr>
          <p:nvPr/>
        </p:nvPicPr>
        <p:blipFill rotWithShape="1">
          <a:blip r:embed="rId3">
            <a:extLst>
              <a:ext uri="{28A0092B-C50C-407E-A947-70E740481C1C}">
                <a14:useLocalDpi xmlns:a14="http://schemas.microsoft.com/office/drawing/2010/main" val="0"/>
              </a:ext>
            </a:extLst>
          </a:blip>
          <a:srcRect l="1849" t="9152" r="7829" b="7088"/>
          <a:stretch/>
        </p:blipFill>
        <p:spPr>
          <a:xfrm>
            <a:off x="3786487" y="0"/>
            <a:ext cx="10843914" cy="4114800"/>
          </a:xfrm>
          <a:prstGeom prst="rect">
            <a:avLst/>
          </a:prstGeom>
        </p:spPr>
      </p:pic>
      <p:pic>
        <p:nvPicPr>
          <p:cNvPr id="5" name="Picture 4" descr="A white rectangle with black text&#10;&#10;Description automatically generated">
            <a:extLst>
              <a:ext uri="{FF2B5EF4-FFF2-40B4-BE49-F238E27FC236}">
                <a16:creationId xmlns:a16="http://schemas.microsoft.com/office/drawing/2014/main" id="{5CF076E8-CCEA-8E1C-4579-1C3E3CB02B28}"/>
              </a:ext>
            </a:extLst>
          </p:cNvPr>
          <p:cNvPicPr>
            <a:picLocks noChangeAspect="1"/>
          </p:cNvPicPr>
          <p:nvPr/>
        </p:nvPicPr>
        <p:blipFill rotWithShape="1">
          <a:blip r:embed="rId4">
            <a:extLst>
              <a:ext uri="{28A0092B-C50C-407E-A947-70E740481C1C}">
                <a14:useLocalDpi xmlns:a14="http://schemas.microsoft.com/office/drawing/2010/main" val="0"/>
              </a:ext>
            </a:extLst>
          </a:blip>
          <a:srcRect l="15323"/>
          <a:stretch/>
        </p:blipFill>
        <p:spPr>
          <a:xfrm>
            <a:off x="1" y="0"/>
            <a:ext cx="3786486" cy="1628222"/>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C40F846A-0D5A-411D-6F03-8BEA0FFC602A}"/>
              </a:ext>
            </a:extLst>
          </p:cNvPr>
          <p:cNvPicPr>
            <a:picLocks noChangeAspect="1"/>
          </p:cNvPicPr>
          <p:nvPr/>
        </p:nvPicPr>
        <p:blipFill rotWithShape="1">
          <a:blip r:embed="rId5">
            <a:extLst>
              <a:ext uri="{28A0092B-C50C-407E-A947-70E740481C1C}">
                <a14:useLocalDpi xmlns:a14="http://schemas.microsoft.com/office/drawing/2010/main" val="0"/>
              </a:ext>
            </a:extLst>
          </a:blip>
          <a:srcRect l="13689"/>
          <a:stretch/>
        </p:blipFill>
        <p:spPr>
          <a:xfrm>
            <a:off x="0" y="4319802"/>
            <a:ext cx="4459912" cy="1980709"/>
          </a:xfrm>
          <a:prstGeom prst="rect">
            <a:avLst/>
          </a:prstGeom>
        </p:spPr>
      </p:pic>
    </p:spTree>
    <p:extLst>
      <p:ext uri="{BB962C8B-B14F-4D97-AF65-F5344CB8AC3E}">
        <p14:creationId xmlns:p14="http://schemas.microsoft.com/office/powerpoint/2010/main" val="874738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932033"/>
            <a:ext cx="6480810" cy="809982"/>
          </a:xfrm>
          <a:prstGeom prst="rect">
            <a:avLst/>
          </a:prstGeom>
          <a:noFill/>
          <a:ln/>
        </p:spPr>
        <p:txBody>
          <a:bodyPr wrap="none" rtlCol="0" anchor="t"/>
          <a:lstStyle/>
          <a:p>
            <a:pPr marL="0" indent="0">
              <a:lnSpc>
                <a:spcPts val="6379"/>
              </a:lnSpc>
              <a:buNone/>
            </a:pPr>
            <a:r>
              <a:rPr lang="en-US" sz="5103" b="1" kern="0" spc="-102" dirty="0">
                <a:solidFill>
                  <a:srgbClr val="FF8AAF"/>
                </a:solidFill>
                <a:latin typeface="Petrona" pitchFamily="34" charset="0"/>
                <a:ea typeface="Petrona" pitchFamily="34" charset="-122"/>
                <a:cs typeface="Petrona" pitchFamily="34" charset="-120"/>
              </a:rPr>
              <a:t>Conclusion</a:t>
            </a:r>
            <a:endParaRPr lang="en-US" sz="5103" dirty="0"/>
          </a:p>
        </p:txBody>
      </p:sp>
      <p:sp>
        <p:nvSpPr>
          <p:cNvPr id="6" name="Text 2"/>
          <p:cNvSpPr/>
          <p:nvPr/>
        </p:nvSpPr>
        <p:spPr>
          <a:xfrm>
            <a:off x="864037" y="4112300"/>
            <a:ext cx="7415927"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This analysis of Amazon sales data and crop production provides valuable insights. Data-driven decisions from these studies can guide effective strategies in e-commerce and agriculture sectors.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DB319D4-8CA6-A3E7-A387-E84AE16A5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4630399" cy="427113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DC68B4B-897A-E671-972F-8E2F55BF1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4801"/>
            <a:ext cx="14630400" cy="4114799"/>
          </a:xfrm>
          <a:prstGeom prst="rect">
            <a:avLst/>
          </a:prstGeom>
        </p:spPr>
      </p:pic>
    </p:spTree>
    <p:extLst>
      <p:ext uri="{BB962C8B-B14F-4D97-AF65-F5344CB8AC3E}">
        <p14:creationId xmlns:p14="http://schemas.microsoft.com/office/powerpoint/2010/main" val="346156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69FA305-08D2-D2AD-7E98-DB5E75E7D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206599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21848" y="13717"/>
            <a:ext cx="5464552" cy="8229600"/>
          </a:xfrm>
          <a:prstGeom prst="rect">
            <a:avLst/>
          </a:prstGeom>
        </p:spPr>
      </p:pic>
      <p:sp>
        <p:nvSpPr>
          <p:cNvPr id="6" name="Text 1"/>
          <p:cNvSpPr/>
          <p:nvPr/>
        </p:nvSpPr>
        <p:spPr>
          <a:xfrm>
            <a:off x="6318885" y="844629"/>
            <a:ext cx="6243757" cy="780455"/>
          </a:xfrm>
          <a:prstGeom prst="rect">
            <a:avLst/>
          </a:prstGeom>
          <a:noFill/>
          <a:ln/>
        </p:spPr>
        <p:txBody>
          <a:bodyPr wrap="none" rtlCol="0" anchor="t"/>
          <a:lstStyle/>
          <a:p>
            <a:pPr marL="0" indent="0">
              <a:lnSpc>
                <a:spcPts val="6145"/>
              </a:lnSpc>
              <a:buNone/>
            </a:pPr>
            <a:r>
              <a:rPr lang="en-US" sz="4916" b="1" kern="0" spc="-98" dirty="0">
                <a:solidFill>
                  <a:srgbClr val="FF8AAF"/>
                </a:solidFill>
                <a:latin typeface="Petrona" pitchFamily="34" charset="0"/>
                <a:ea typeface="Petrona" pitchFamily="34" charset="-122"/>
                <a:cs typeface="Petrona" pitchFamily="34" charset="-120"/>
              </a:rPr>
              <a:t>Identifying Trends</a:t>
            </a:r>
            <a:endParaRPr lang="en-US" sz="4916" dirty="0"/>
          </a:p>
        </p:txBody>
      </p:sp>
      <p:sp>
        <p:nvSpPr>
          <p:cNvPr id="7" name="Shape 2"/>
          <p:cNvSpPr/>
          <p:nvPr/>
        </p:nvSpPr>
        <p:spPr>
          <a:xfrm>
            <a:off x="6660356" y="1981795"/>
            <a:ext cx="30480" cy="5403175"/>
          </a:xfrm>
          <a:prstGeom prst="roundRect">
            <a:avLst>
              <a:gd name="adj" fmla="val 327756"/>
            </a:avLst>
          </a:prstGeom>
          <a:solidFill>
            <a:srgbClr val="48367C"/>
          </a:solidFill>
          <a:ln/>
        </p:spPr>
        <p:txBody>
          <a:bodyPr/>
          <a:lstStyle/>
          <a:p>
            <a:endParaRPr lang="en-IN"/>
          </a:p>
        </p:txBody>
      </p:sp>
      <p:sp>
        <p:nvSpPr>
          <p:cNvPr id="8" name="Shape 3"/>
          <p:cNvSpPr/>
          <p:nvPr/>
        </p:nvSpPr>
        <p:spPr>
          <a:xfrm>
            <a:off x="6912650" y="2501622"/>
            <a:ext cx="832485" cy="30480"/>
          </a:xfrm>
          <a:prstGeom prst="roundRect">
            <a:avLst>
              <a:gd name="adj" fmla="val 327756"/>
            </a:avLst>
          </a:prstGeom>
          <a:solidFill>
            <a:srgbClr val="48367C"/>
          </a:solidFill>
          <a:ln/>
        </p:spPr>
        <p:txBody>
          <a:bodyPr/>
          <a:lstStyle/>
          <a:p>
            <a:endParaRPr lang="en-IN"/>
          </a:p>
        </p:txBody>
      </p:sp>
      <p:sp>
        <p:nvSpPr>
          <p:cNvPr id="9" name="Shape 4"/>
          <p:cNvSpPr/>
          <p:nvPr/>
        </p:nvSpPr>
        <p:spPr>
          <a:xfrm>
            <a:off x="6408063" y="2249329"/>
            <a:ext cx="535067" cy="535067"/>
          </a:xfrm>
          <a:prstGeom prst="roundRect">
            <a:avLst>
              <a:gd name="adj" fmla="val 18671"/>
            </a:avLst>
          </a:prstGeom>
          <a:solidFill>
            <a:srgbClr val="2F1D63"/>
          </a:solidFill>
          <a:ln w="7620">
            <a:solidFill>
              <a:srgbClr val="48367C"/>
            </a:solidFill>
            <a:prstDash val="solid"/>
          </a:ln>
        </p:spPr>
        <p:txBody>
          <a:bodyPr/>
          <a:lstStyle/>
          <a:p>
            <a:endParaRPr lang="en-IN"/>
          </a:p>
        </p:txBody>
      </p:sp>
      <p:sp>
        <p:nvSpPr>
          <p:cNvPr id="10" name="Text 5"/>
          <p:cNvSpPr/>
          <p:nvPr/>
        </p:nvSpPr>
        <p:spPr>
          <a:xfrm>
            <a:off x="6599158" y="2329577"/>
            <a:ext cx="152876" cy="374571"/>
          </a:xfrm>
          <a:prstGeom prst="rect">
            <a:avLst/>
          </a:prstGeom>
          <a:noFill/>
          <a:ln/>
        </p:spPr>
        <p:txBody>
          <a:bodyPr wrap="none" rtlCol="0" anchor="t"/>
          <a:lstStyle/>
          <a:p>
            <a:pPr marL="0" indent="0" algn="ctr">
              <a:lnSpc>
                <a:spcPts val="2950"/>
              </a:lnSpc>
              <a:buNone/>
            </a:pPr>
            <a:r>
              <a:rPr lang="en-US" sz="2950" b="1" kern="0" spc="-59" dirty="0">
                <a:solidFill>
                  <a:srgbClr val="E0D6DE"/>
                </a:solidFill>
                <a:latin typeface="Petrona" pitchFamily="34" charset="0"/>
                <a:ea typeface="Petrona" pitchFamily="34" charset="-122"/>
                <a:cs typeface="Petrona" pitchFamily="34" charset="-120"/>
              </a:rPr>
              <a:t>1</a:t>
            </a:r>
            <a:endParaRPr lang="en-US" sz="2950" dirty="0"/>
          </a:p>
        </p:txBody>
      </p:sp>
      <p:sp>
        <p:nvSpPr>
          <p:cNvPr id="11" name="Text 6"/>
          <p:cNvSpPr/>
          <p:nvPr/>
        </p:nvSpPr>
        <p:spPr>
          <a:xfrm>
            <a:off x="7983736" y="2219563"/>
            <a:ext cx="3121819" cy="390168"/>
          </a:xfrm>
          <a:prstGeom prst="rect">
            <a:avLst/>
          </a:prstGeom>
          <a:noFill/>
          <a:ln/>
        </p:spPr>
        <p:txBody>
          <a:bodyPr wrap="none" rtlCol="0" anchor="t"/>
          <a:lstStyle/>
          <a:p>
            <a:pPr marL="0" indent="0" algn="l">
              <a:lnSpc>
                <a:spcPts val="3073"/>
              </a:lnSpc>
              <a:buNone/>
            </a:pPr>
            <a:r>
              <a:rPr lang="en-US" sz="2458" b="1" kern="0" spc="-49" dirty="0">
                <a:solidFill>
                  <a:srgbClr val="E0D6DE"/>
                </a:solidFill>
                <a:latin typeface="Petrona" pitchFamily="34" charset="0"/>
                <a:ea typeface="Petrona" pitchFamily="34" charset="-122"/>
                <a:cs typeface="Petrona" pitchFamily="34" charset="-120"/>
              </a:rPr>
              <a:t>Month-wise Sales</a:t>
            </a:r>
            <a:endParaRPr lang="en-US" sz="2458" dirty="0"/>
          </a:p>
        </p:txBody>
      </p:sp>
      <p:sp>
        <p:nvSpPr>
          <p:cNvPr id="12" name="Text 7"/>
          <p:cNvSpPr/>
          <p:nvPr/>
        </p:nvSpPr>
        <p:spPr>
          <a:xfrm>
            <a:off x="7983736" y="2752368"/>
            <a:ext cx="5814179" cy="761048"/>
          </a:xfrm>
          <a:prstGeom prst="rect">
            <a:avLst/>
          </a:prstGeom>
          <a:noFill/>
          <a:ln/>
        </p:spPr>
        <p:txBody>
          <a:bodyPr wrap="square" rtlCol="0" anchor="t"/>
          <a:lstStyle/>
          <a:p>
            <a:pPr marL="0" indent="0" algn="l">
              <a:lnSpc>
                <a:spcPts val="2997"/>
              </a:lnSpc>
              <a:buNone/>
            </a:pPr>
            <a:r>
              <a:rPr lang="en-US" sz="1873" kern="0" spc="-37" dirty="0">
                <a:solidFill>
                  <a:srgbClr val="E0D6DE"/>
                </a:solidFill>
                <a:latin typeface="Inter" pitchFamily="34" charset="0"/>
                <a:ea typeface="Inter" pitchFamily="34" charset="-122"/>
                <a:cs typeface="Inter" pitchFamily="34" charset="-120"/>
              </a:rPr>
              <a:t>Sales data shows fluctuations across different months.</a:t>
            </a:r>
            <a:endParaRPr lang="en-US" sz="1873" dirty="0"/>
          </a:p>
        </p:txBody>
      </p:sp>
      <p:sp>
        <p:nvSpPr>
          <p:cNvPr id="13" name="Shape 8"/>
          <p:cNvSpPr/>
          <p:nvPr/>
        </p:nvSpPr>
        <p:spPr>
          <a:xfrm>
            <a:off x="6912650" y="4508778"/>
            <a:ext cx="832485" cy="30480"/>
          </a:xfrm>
          <a:prstGeom prst="roundRect">
            <a:avLst>
              <a:gd name="adj" fmla="val 327756"/>
            </a:avLst>
          </a:prstGeom>
          <a:solidFill>
            <a:srgbClr val="48367C"/>
          </a:solidFill>
          <a:ln/>
        </p:spPr>
        <p:txBody>
          <a:bodyPr/>
          <a:lstStyle/>
          <a:p>
            <a:endParaRPr lang="en-IN"/>
          </a:p>
        </p:txBody>
      </p:sp>
      <p:sp>
        <p:nvSpPr>
          <p:cNvPr id="14" name="Shape 9"/>
          <p:cNvSpPr/>
          <p:nvPr/>
        </p:nvSpPr>
        <p:spPr>
          <a:xfrm>
            <a:off x="6408063" y="4256484"/>
            <a:ext cx="535067" cy="535067"/>
          </a:xfrm>
          <a:prstGeom prst="roundRect">
            <a:avLst>
              <a:gd name="adj" fmla="val 18671"/>
            </a:avLst>
          </a:prstGeom>
          <a:solidFill>
            <a:srgbClr val="2F1D63"/>
          </a:solidFill>
          <a:ln w="7620">
            <a:solidFill>
              <a:srgbClr val="48367C"/>
            </a:solidFill>
            <a:prstDash val="solid"/>
          </a:ln>
        </p:spPr>
        <p:txBody>
          <a:bodyPr/>
          <a:lstStyle/>
          <a:p>
            <a:endParaRPr lang="en-IN"/>
          </a:p>
        </p:txBody>
      </p:sp>
      <p:sp>
        <p:nvSpPr>
          <p:cNvPr id="15" name="Text 10"/>
          <p:cNvSpPr/>
          <p:nvPr/>
        </p:nvSpPr>
        <p:spPr>
          <a:xfrm>
            <a:off x="6573083" y="4336733"/>
            <a:ext cx="204907" cy="374571"/>
          </a:xfrm>
          <a:prstGeom prst="rect">
            <a:avLst/>
          </a:prstGeom>
          <a:noFill/>
          <a:ln/>
        </p:spPr>
        <p:txBody>
          <a:bodyPr wrap="none" rtlCol="0" anchor="t"/>
          <a:lstStyle/>
          <a:p>
            <a:pPr marL="0" indent="0" algn="ctr">
              <a:lnSpc>
                <a:spcPts val="2950"/>
              </a:lnSpc>
              <a:buNone/>
            </a:pPr>
            <a:r>
              <a:rPr lang="en-US" sz="2950" b="1" kern="0" spc="-59" dirty="0">
                <a:solidFill>
                  <a:srgbClr val="E0D6DE"/>
                </a:solidFill>
                <a:latin typeface="Petrona" pitchFamily="34" charset="0"/>
                <a:ea typeface="Petrona" pitchFamily="34" charset="-122"/>
                <a:cs typeface="Petrona" pitchFamily="34" charset="-120"/>
              </a:rPr>
              <a:t>2</a:t>
            </a:r>
            <a:endParaRPr lang="en-US" sz="2950" dirty="0"/>
          </a:p>
        </p:txBody>
      </p:sp>
      <p:sp>
        <p:nvSpPr>
          <p:cNvPr id="16" name="Text 11"/>
          <p:cNvSpPr/>
          <p:nvPr/>
        </p:nvSpPr>
        <p:spPr>
          <a:xfrm>
            <a:off x="7983736" y="4226719"/>
            <a:ext cx="3121819" cy="390168"/>
          </a:xfrm>
          <a:prstGeom prst="rect">
            <a:avLst/>
          </a:prstGeom>
          <a:noFill/>
          <a:ln/>
        </p:spPr>
        <p:txBody>
          <a:bodyPr wrap="none" rtlCol="0" anchor="t"/>
          <a:lstStyle/>
          <a:p>
            <a:pPr marL="0" indent="0" algn="l">
              <a:lnSpc>
                <a:spcPts val="3073"/>
              </a:lnSpc>
              <a:buNone/>
            </a:pPr>
            <a:r>
              <a:rPr lang="en-US" sz="2458" b="1" kern="0" spc="-49" dirty="0">
                <a:solidFill>
                  <a:srgbClr val="E0D6DE"/>
                </a:solidFill>
                <a:latin typeface="Petrona" pitchFamily="34" charset="0"/>
                <a:ea typeface="Petrona" pitchFamily="34" charset="-122"/>
                <a:cs typeface="Petrona" pitchFamily="34" charset="-120"/>
              </a:rPr>
              <a:t>Year-wise Sales</a:t>
            </a:r>
            <a:endParaRPr lang="en-US" sz="2458" dirty="0"/>
          </a:p>
        </p:txBody>
      </p:sp>
      <p:sp>
        <p:nvSpPr>
          <p:cNvPr id="17" name="Text 12"/>
          <p:cNvSpPr/>
          <p:nvPr/>
        </p:nvSpPr>
        <p:spPr>
          <a:xfrm>
            <a:off x="7983736" y="4759523"/>
            <a:ext cx="5814179" cy="380524"/>
          </a:xfrm>
          <a:prstGeom prst="rect">
            <a:avLst/>
          </a:prstGeom>
          <a:noFill/>
          <a:ln/>
        </p:spPr>
        <p:txBody>
          <a:bodyPr wrap="none" rtlCol="0" anchor="t"/>
          <a:lstStyle/>
          <a:p>
            <a:pPr marL="0" indent="0" algn="l">
              <a:lnSpc>
                <a:spcPts val="2997"/>
              </a:lnSpc>
              <a:buNone/>
            </a:pPr>
            <a:r>
              <a:rPr lang="en-US" sz="1873" kern="0" spc="-37" dirty="0">
                <a:solidFill>
                  <a:srgbClr val="E0D6DE"/>
                </a:solidFill>
                <a:latin typeface="Inter" pitchFamily="34" charset="0"/>
                <a:ea typeface="Inter" pitchFamily="34" charset="-122"/>
                <a:cs typeface="Inter" pitchFamily="34" charset="-120"/>
              </a:rPr>
              <a:t>Annual comparisons reveal overall growth or decline.</a:t>
            </a:r>
            <a:endParaRPr lang="en-US" sz="1873" dirty="0"/>
          </a:p>
        </p:txBody>
      </p:sp>
      <p:sp>
        <p:nvSpPr>
          <p:cNvPr id="18" name="Shape 13"/>
          <p:cNvSpPr/>
          <p:nvPr/>
        </p:nvSpPr>
        <p:spPr>
          <a:xfrm>
            <a:off x="6912650" y="6135410"/>
            <a:ext cx="832485" cy="30480"/>
          </a:xfrm>
          <a:prstGeom prst="roundRect">
            <a:avLst>
              <a:gd name="adj" fmla="val 327756"/>
            </a:avLst>
          </a:prstGeom>
          <a:solidFill>
            <a:srgbClr val="48367C"/>
          </a:solidFill>
          <a:ln/>
        </p:spPr>
        <p:txBody>
          <a:bodyPr/>
          <a:lstStyle/>
          <a:p>
            <a:endParaRPr lang="en-IN"/>
          </a:p>
        </p:txBody>
      </p:sp>
      <p:sp>
        <p:nvSpPr>
          <p:cNvPr id="19" name="Shape 14"/>
          <p:cNvSpPr/>
          <p:nvPr/>
        </p:nvSpPr>
        <p:spPr>
          <a:xfrm>
            <a:off x="6408063" y="5883116"/>
            <a:ext cx="535067" cy="535067"/>
          </a:xfrm>
          <a:prstGeom prst="roundRect">
            <a:avLst>
              <a:gd name="adj" fmla="val 18671"/>
            </a:avLst>
          </a:prstGeom>
          <a:solidFill>
            <a:srgbClr val="2F1D63"/>
          </a:solidFill>
          <a:ln w="7620">
            <a:solidFill>
              <a:srgbClr val="48367C"/>
            </a:solidFill>
            <a:prstDash val="solid"/>
          </a:ln>
        </p:spPr>
        <p:txBody>
          <a:bodyPr/>
          <a:lstStyle/>
          <a:p>
            <a:endParaRPr lang="en-IN"/>
          </a:p>
        </p:txBody>
      </p:sp>
      <p:sp>
        <p:nvSpPr>
          <p:cNvPr id="20" name="Text 15"/>
          <p:cNvSpPr/>
          <p:nvPr/>
        </p:nvSpPr>
        <p:spPr>
          <a:xfrm>
            <a:off x="6573322" y="5963364"/>
            <a:ext cx="204549" cy="374571"/>
          </a:xfrm>
          <a:prstGeom prst="rect">
            <a:avLst/>
          </a:prstGeom>
          <a:noFill/>
          <a:ln/>
        </p:spPr>
        <p:txBody>
          <a:bodyPr wrap="none" rtlCol="0" anchor="t"/>
          <a:lstStyle/>
          <a:p>
            <a:pPr marL="0" indent="0" algn="ctr">
              <a:lnSpc>
                <a:spcPts val="2950"/>
              </a:lnSpc>
              <a:buNone/>
            </a:pPr>
            <a:r>
              <a:rPr lang="en-US" sz="2950" b="1" kern="0" spc="-59" dirty="0">
                <a:solidFill>
                  <a:srgbClr val="E0D6DE"/>
                </a:solidFill>
                <a:latin typeface="Petrona" pitchFamily="34" charset="0"/>
                <a:ea typeface="Petrona" pitchFamily="34" charset="-122"/>
                <a:cs typeface="Petrona" pitchFamily="34" charset="-120"/>
              </a:rPr>
              <a:t>3</a:t>
            </a:r>
            <a:endParaRPr lang="en-US" sz="2950" dirty="0"/>
          </a:p>
        </p:txBody>
      </p:sp>
      <p:sp>
        <p:nvSpPr>
          <p:cNvPr id="21" name="Text 16"/>
          <p:cNvSpPr/>
          <p:nvPr/>
        </p:nvSpPr>
        <p:spPr>
          <a:xfrm>
            <a:off x="7983736" y="5853351"/>
            <a:ext cx="4319588" cy="390168"/>
          </a:xfrm>
          <a:prstGeom prst="rect">
            <a:avLst/>
          </a:prstGeom>
          <a:noFill/>
          <a:ln/>
        </p:spPr>
        <p:txBody>
          <a:bodyPr wrap="none" rtlCol="0" anchor="t"/>
          <a:lstStyle/>
          <a:p>
            <a:pPr marL="0" indent="0" algn="l">
              <a:lnSpc>
                <a:spcPts val="3073"/>
              </a:lnSpc>
              <a:buNone/>
            </a:pPr>
            <a:r>
              <a:rPr lang="en-US" sz="2458" b="1" kern="0" spc="-49" dirty="0">
                <a:solidFill>
                  <a:srgbClr val="E0D6DE"/>
                </a:solidFill>
                <a:latin typeface="Petrona" pitchFamily="34" charset="0"/>
                <a:ea typeface="Petrona" pitchFamily="34" charset="-122"/>
                <a:cs typeface="Petrona" pitchFamily="34" charset="-120"/>
              </a:rPr>
              <a:t>Yearly Month-wise Comparison</a:t>
            </a:r>
            <a:endParaRPr lang="en-US" sz="2458" dirty="0"/>
          </a:p>
        </p:txBody>
      </p:sp>
      <p:sp>
        <p:nvSpPr>
          <p:cNvPr id="22" name="Text 17"/>
          <p:cNvSpPr/>
          <p:nvPr/>
        </p:nvSpPr>
        <p:spPr>
          <a:xfrm>
            <a:off x="7983736" y="6386155"/>
            <a:ext cx="5814179" cy="761048"/>
          </a:xfrm>
          <a:prstGeom prst="rect">
            <a:avLst/>
          </a:prstGeom>
          <a:noFill/>
          <a:ln/>
        </p:spPr>
        <p:txBody>
          <a:bodyPr wrap="square" rtlCol="0" anchor="t"/>
          <a:lstStyle/>
          <a:p>
            <a:pPr marL="0" indent="0" algn="l">
              <a:lnSpc>
                <a:spcPts val="2997"/>
              </a:lnSpc>
              <a:buNone/>
            </a:pPr>
            <a:r>
              <a:rPr lang="en-US" sz="1873" kern="0" spc="-37" dirty="0">
                <a:solidFill>
                  <a:srgbClr val="E0D6DE"/>
                </a:solidFill>
                <a:latin typeface="Inter" pitchFamily="34" charset="0"/>
                <a:ea typeface="Inter" pitchFamily="34" charset="-122"/>
                <a:cs typeface="Inter" pitchFamily="34" charset="-120"/>
              </a:rPr>
              <a:t>Assessing seasonal patterns helps optimize inventory and offerings.</a:t>
            </a:r>
            <a:endParaRPr lang="en-US" sz="187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lines and numbers&#10;&#10;Description automatically generated">
            <a:extLst>
              <a:ext uri="{FF2B5EF4-FFF2-40B4-BE49-F238E27FC236}">
                <a16:creationId xmlns:a16="http://schemas.microsoft.com/office/drawing/2014/main" id="{F821F1DC-68D8-81DE-D721-A1D15CAFD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745" y="0"/>
            <a:ext cx="8636656" cy="82296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AFA78FA-1F9D-AAEA-806E-D03339490B36}"/>
              </a:ext>
            </a:extLst>
          </p:cNvPr>
          <p:cNvPicPr>
            <a:picLocks noChangeAspect="1"/>
          </p:cNvPicPr>
          <p:nvPr/>
        </p:nvPicPr>
        <p:blipFill rotWithShape="1">
          <a:blip r:embed="rId3">
            <a:extLst>
              <a:ext uri="{28A0092B-C50C-407E-A947-70E740481C1C}">
                <a14:useLocalDpi xmlns:a14="http://schemas.microsoft.com/office/drawing/2010/main" val="0"/>
              </a:ext>
            </a:extLst>
          </a:blip>
          <a:srcRect r="23539"/>
          <a:stretch/>
        </p:blipFill>
        <p:spPr>
          <a:xfrm>
            <a:off x="1" y="0"/>
            <a:ext cx="5993744" cy="8229600"/>
          </a:xfrm>
          <a:prstGeom prst="rect">
            <a:avLst/>
          </a:prstGeom>
        </p:spPr>
      </p:pic>
    </p:spTree>
    <p:extLst>
      <p:ext uri="{BB962C8B-B14F-4D97-AF65-F5344CB8AC3E}">
        <p14:creationId xmlns:p14="http://schemas.microsoft.com/office/powerpoint/2010/main" val="22175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06A7B2E-4697-42CA-EA6B-E3946856F2C0}"/>
              </a:ext>
            </a:extLst>
          </p:cNvPr>
          <p:cNvPicPr>
            <a:picLocks noChangeAspect="1"/>
          </p:cNvPicPr>
          <p:nvPr/>
        </p:nvPicPr>
        <p:blipFill rotWithShape="1">
          <a:blip r:embed="rId2">
            <a:extLst>
              <a:ext uri="{28A0092B-C50C-407E-A947-70E740481C1C}">
                <a14:useLocalDpi xmlns:a14="http://schemas.microsoft.com/office/drawing/2010/main" val="0"/>
              </a:ext>
            </a:extLst>
          </a:blip>
          <a:srcRect r="14456"/>
          <a:stretch/>
        </p:blipFill>
        <p:spPr>
          <a:xfrm>
            <a:off x="0" y="0"/>
            <a:ext cx="5934751" cy="8229600"/>
          </a:xfrm>
          <a:prstGeom prst="rect">
            <a:avLst/>
          </a:prstGeom>
        </p:spPr>
      </p:pic>
      <p:pic>
        <p:nvPicPr>
          <p:cNvPr id="7" name="Picture 6" descr="A graph with blue lines&#10;&#10;Description automatically generated">
            <a:extLst>
              <a:ext uri="{FF2B5EF4-FFF2-40B4-BE49-F238E27FC236}">
                <a16:creationId xmlns:a16="http://schemas.microsoft.com/office/drawing/2014/main" id="{EB91F89D-5979-54D7-9094-B4B590DD3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752" y="32006"/>
            <a:ext cx="8695649" cy="8229599"/>
          </a:xfrm>
          <a:prstGeom prst="rect">
            <a:avLst/>
          </a:prstGeom>
        </p:spPr>
      </p:pic>
    </p:spTree>
    <p:extLst>
      <p:ext uri="{BB962C8B-B14F-4D97-AF65-F5344CB8AC3E}">
        <p14:creationId xmlns:p14="http://schemas.microsoft.com/office/powerpoint/2010/main" val="416308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lines and dots&#10;&#10;Description automatically generated">
            <a:extLst>
              <a:ext uri="{FF2B5EF4-FFF2-40B4-BE49-F238E27FC236}">
                <a16:creationId xmlns:a16="http://schemas.microsoft.com/office/drawing/2014/main" id="{D4358ED5-2808-8848-9A5D-D90299BC51C7}"/>
              </a:ext>
            </a:extLst>
          </p:cNvPr>
          <p:cNvPicPr>
            <a:picLocks noChangeAspect="1"/>
          </p:cNvPicPr>
          <p:nvPr/>
        </p:nvPicPr>
        <p:blipFill rotWithShape="1">
          <a:blip r:embed="rId2">
            <a:extLst>
              <a:ext uri="{28A0092B-C50C-407E-A947-70E740481C1C}">
                <a14:useLocalDpi xmlns:a14="http://schemas.microsoft.com/office/drawing/2010/main" val="0"/>
              </a:ext>
            </a:extLst>
          </a:blip>
          <a:srcRect r="3120"/>
          <a:stretch/>
        </p:blipFill>
        <p:spPr>
          <a:xfrm>
            <a:off x="6052739" y="0"/>
            <a:ext cx="8577662" cy="82296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481354A-E605-68E6-6E98-7497A80553DC}"/>
              </a:ext>
            </a:extLst>
          </p:cNvPr>
          <p:cNvPicPr>
            <a:picLocks noChangeAspect="1"/>
          </p:cNvPicPr>
          <p:nvPr/>
        </p:nvPicPr>
        <p:blipFill rotWithShape="1">
          <a:blip r:embed="rId3">
            <a:extLst>
              <a:ext uri="{28A0092B-C50C-407E-A947-70E740481C1C}">
                <a14:useLocalDpi xmlns:a14="http://schemas.microsoft.com/office/drawing/2010/main" val="0"/>
              </a:ext>
            </a:extLst>
          </a:blip>
          <a:srcRect r="7735"/>
          <a:stretch/>
        </p:blipFill>
        <p:spPr>
          <a:xfrm>
            <a:off x="0" y="0"/>
            <a:ext cx="6052738" cy="8229600"/>
          </a:xfrm>
          <a:prstGeom prst="rect">
            <a:avLst/>
          </a:prstGeom>
        </p:spPr>
      </p:pic>
    </p:spTree>
    <p:extLst>
      <p:ext uri="{BB962C8B-B14F-4D97-AF65-F5344CB8AC3E}">
        <p14:creationId xmlns:p14="http://schemas.microsoft.com/office/powerpoint/2010/main" val="2419303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308</TotalTime>
  <Words>756</Words>
  <Application>Microsoft Office PowerPoint</Application>
  <PresentationFormat>Custom</PresentationFormat>
  <Paragraphs>85</Paragraphs>
  <Slides>38</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Aptos</vt:lpstr>
      <vt:lpstr>Aptos Display</vt:lpstr>
      <vt:lpstr>Arial</vt:lpstr>
      <vt:lpstr>Inter</vt:lpstr>
      <vt:lpstr>Petrona</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QSK519</cp:lastModifiedBy>
  <cp:revision>4</cp:revision>
  <dcterms:created xsi:type="dcterms:W3CDTF">2024-08-01T20:58:24Z</dcterms:created>
  <dcterms:modified xsi:type="dcterms:W3CDTF">2024-08-14T17:54:35Z</dcterms:modified>
</cp:coreProperties>
</file>